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934" r:id="rId2"/>
  </p:sldMasterIdLst>
  <p:notesMasterIdLst>
    <p:notesMasterId r:id="rId11"/>
  </p:notesMasterIdLst>
  <p:handoutMasterIdLst>
    <p:handoutMasterId r:id="rId12"/>
  </p:handoutMasterIdLst>
  <p:sldIdLst>
    <p:sldId id="314" r:id="rId3"/>
    <p:sldId id="315" r:id="rId4"/>
    <p:sldId id="316" r:id="rId5"/>
    <p:sldId id="317" r:id="rId6"/>
    <p:sldId id="320" r:id="rId7"/>
    <p:sldId id="322" r:id="rId8"/>
    <p:sldId id="323" r:id="rId9"/>
    <p:sldId id="319" r:id="rId1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9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62" autoAdjust="0"/>
    <p:restoredTop sz="92924" autoAdjust="0"/>
  </p:normalViewPr>
  <p:slideViewPr>
    <p:cSldViewPr>
      <p:cViewPr>
        <p:scale>
          <a:sx n="90" d="100"/>
          <a:sy n="90" d="100"/>
        </p:scale>
        <p:origin x="-2160" y="-420"/>
      </p:cViewPr>
      <p:guideLst>
        <p:guide orient="horz" pos="2160"/>
        <p:guide pos="2880"/>
      </p:guideLst>
    </p:cSldViewPr>
  </p:slideViewPr>
  <p:outlineViewPr>
    <p:cViewPr>
      <p:scale>
        <a:sx n="33" d="100"/>
        <a:sy n="33" d="100"/>
      </p:scale>
      <p:origin x="0" y="5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705" tIns="45853" rIns="91705" bIns="45853" numCol="1" anchor="t" anchorCtr="0" compatLnSpc="1">
            <a:prstTxWarp prst="textNoShape">
              <a:avLst/>
            </a:prstTxWarp>
          </a:bodyPr>
          <a:lstStyle>
            <a:lvl1pPr>
              <a:defRPr sz="1200">
                <a:cs typeface="+mn-cs"/>
              </a:defRPr>
            </a:lvl1pPr>
          </a:lstStyle>
          <a:p>
            <a:pPr>
              <a:defRPr/>
            </a:pPr>
            <a:endParaRPr lang="en-US"/>
          </a:p>
        </p:txBody>
      </p:sp>
      <p:sp>
        <p:nvSpPr>
          <p:cNvPr id="95235" name="Rectangle 3"/>
          <p:cNvSpPr>
            <a:spLocks noGrp="1" noChangeArrowheads="1"/>
          </p:cNvSpPr>
          <p:nvPr>
            <p:ph type="dt" sz="quarter" idx="1"/>
          </p:nvPr>
        </p:nvSpPr>
        <p:spPr bwMode="auto">
          <a:xfrm>
            <a:off x="3849688" y="0"/>
            <a:ext cx="2946400" cy="496888"/>
          </a:xfrm>
          <a:prstGeom prst="rect">
            <a:avLst/>
          </a:prstGeom>
          <a:noFill/>
          <a:ln>
            <a:noFill/>
          </a:ln>
          <a:effectLst/>
          <a:extLst/>
        </p:spPr>
        <p:txBody>
          <a:bodyPr vert="horz" wrap="square" lIns="91705" tIns="45853" rIns="91705" bIns="45853" numCol="1" anchor="t" anchorCtr="0" compatLnSpc="1">
            <a:prstTxWarp prst="textNoShape">
              <a:avLst/>
            </a:prstTxWarp>
          </a:bodyPr>
          <a:lstStyle>
            <a:lvl1pPr algn="r">
              <a:defRPr sz="1200">
                <a:cs typeface="+mn-cs"/>
              </a:defRPr>
            </a:lvl1pPr>
          </a:lstStyle>
          <a:p>
            <a:pPr>
              <a:defRPr/>
            </a:pPr>
            <a:endParaRPr lang="en-US"/>
          </a:p>
        </p:txBody>
      </p:sp>
      <p:sp>
        <p:nvSpPr>
          <p:cNvPr id="95236" name="Rectangle 4"/>
          <p:cNvSpPr>
            <a:spLocks noGrp="1" noChangeArrowheads="1"/>
          </p:cNvSpPr>
          <p:nvPr>
            <p:ph type="ftr" sz="quarter" idx="2"/>
          </p:nvPr>
        </p:nvSpPr>
        <p:spPr bwMode="auto">
          <a:xfrm>
            <a:off x="0" y="9428163"/>
            <a:ext cx="2946400" cy="496887"/>
          </a:xfrm>
          <a:prstGeom prst="rect">
            <a:avLst/>
          </a:prstGeom>
          <a:noFill/>
          <a:ln>
            <a:noFill/>
          </a:ln>
          <a:effectLst/>
          <a:extLst/>
        </p:spPr>
        <p:txBody>
          <a:bodyPr vert="horz" wrap="square" lIns="91705" tIns="45853" rIns="91705" bIns="45853" numCol="1" anchor="b" anchorCtr="0" compatLnSpc="1">
            <a:prstTxWarp prst="textNoShape">
              <a:avLst/>
            </a:prstTxWarp>
          </a:bodyPr>
          <a:lstStyle>
            <a:lvl1pPr>
              <a:defRPr sz="1200">
                <a:cs typeface="+mn-cs"/>
              </a:defRPr>
            </a:lvl1pPr>
          </a:lstStyle>
          <a:p>
            <a:pPr>
              <a:defRPr/>
            </a:pPr>
            <a:endParaRPr lang="en-US"/>
          </a:p>
        </p:txBody>
      </p:sp>
      <p:sp>
        <p:nvSpPr>
          <p:cNvPr id="95237" name="Rectangle 5"/>
          <p:cNvSpPr>
            <a:spLocks noGrp="1" noChangeArrowheads="1"/>
          </p:cNvSpPr>
          <p:nvPr>
            <p:ph type="sldNum" sz="quarter" idx="3"/>
          </p:nvPr>
        </p:nvSpPr>
        <p:spPr bwMode="auto">
          <a:xfrm>
            <a:off x="3849688" y="9428163"/>
            <a:ext cx="2946400" cy="496887"/>
          </a:xfrm>
          <a:prstGeom prst="rect">
            <a:avLst/>
          </a:prstGeom>
          <a:noFill/>
          <a:ln>
            <a:noFill/>
          </a:ln>
          <a:effectLst/>
          <a:extLst/>
        </p:spPr>
        <p:txBody>
          <a:bodyPr vert="horz" wrap="square" lIns="91705" tIns="45853" rIns="91705" bIns="45853" numCol="1" anchor="b" anchorCtr="0" compatLnSpc="1">
            <a:prstTxWarp prst="textNoShape">
              <a:avLst/>
            </a:prstTxWarp>
          </a:bodyPr>
          <a:lstStyle>
            <a:lvl1pPr algn="r">
              <a:defRPr sz="1200">
                <a:cs typeface="+mn-cs"/>
              </a:defRPr>
            </a:lvl1pPr>
          </a:lstStyle>
          <a:p>
            <a:pPr>
              <a:defRPr/>
            </a:pPr>
            <a:fld id="{0CDF744D-C3BD-4983-B26D-20561462B17B}" type="slidenum">
              <a:rPr lang="en-US"/>
              <a:pPr>
                <a:defRPr/>
              </a:pPr>
              <a:t>‹#›</a:t>
            </a:fld>
            <a:endParaRPr lang="en-US"/>
          </a:p>
        </p:txBody>
      </p:sp>
    </p:spTree>
    <p:extLst>
      <p:ext uri="{BB962C8B-B14F-4D97-AF65-F5344CB8AC3E}">
        <p14:creationId xmlns:p14="http://schemas.microsoft.com/office/powerpoint/2010/main" val="749201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705" tIns="45853" rIns="91705" bIns="45853" rtlCol="0"/>
          <a:lstStyle>
            <a:lvl1pPr algn="l">
              <a:defRPr sz="1200"/>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705" tIns="45853" rIns="91705" bIns="45853" rtlCol="0"/>
          <a:lstStyle>
            <a:lvl1pPr algn="r">
              <a:defRPr sz="1200"/>
            </a:lvl1pPr>
          </a:lstStyle>
          <a:p>
            <a:pPr>
              <a:defRPr/>
            </a:pPr>
            <a:fld id="{6A7074EE-5145-4718-BD83-741BCC77B5C0}" type="datetimeFigureOut">
              <a:rPr lang="ru-RU"/>
              <a:pPr>
                <a:defRPr/>
              </a:pPr>
              <a:t>06.11.2019</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705" tIns="45853" rIns="91705" bIns="45853" rtlCol="0" anchor="ctr"/>
          <a:lstStyle/>
          <a:p>
            <a:pPr lvl="0"/>
            <a:endParaRPr lang="ru-RU" noProof="0" smtClean="0"/>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705" tIns="45853" rIns="91705" bIns="45853"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705" tIns="45853" rIns="91705" bIns="45853"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705" tIns="45853" rIns="91705" bIns="45853" rtlCol="0" anchor="b"/>
          <a:lstStyle>
            <a:lvl1pPr algn="r">
              <a:defRPr sz="1200"/>
            </a:lvl1pPr>
          </a:lstStyle>
          <a:p>
            <a:pPr>
              <a:defRPr/>
            </a:pPr>
            <a:fld id="{AB5EB59B-9E42-49BF-BFCE-25E689646A11}" type="slidenum">
              <a:rPr lang="ru-RU"/>
              <a:pPr>
                <a:defRPr/>
              </a:pPr>
              <a:t>‹#›</a:t>
            </a:fld>
            <a:endParaRPr lang="ru-RU"/>
          </a:p>
        </p:txBody>
      </p:sp>
    </p:spTree>
    <p:extLst>
      <p:ext uri="{BB962C8B-B14F-4D97-AF65-F5344CB8AC3E}">
        <p14:creationId xmlns:p14="http://schemas.microsoft.com/office/powerpoint/2010/main" val="233609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AB5EB59B-9E42-49BF-BFCE-25E689646A11}" type="slidenum">
              <a:rPr lang="ru-RU" smtClean="0"/>
              <a:pPr>
                <a:defRPr/>
              </a:pPr>
              <a:t>6</a:t>
            </a:fld>
            <a:endParaRPr lang="ru-RU"/>
          </a:p>
        </p:txBody>
      </p:sp>
    </p:spTree>
    <p:extLst>
      <p:ext uri="{BB962C8B-B14F-4D97-AF65-F5344CB8AC3E}">
        <p14:creationId xmlns:p14="http://schemas.microsoft.com/office/powerpoint/2010/main" val="23609301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7"/>
          <p:cNvSpPr>
            <a:spLocks noChangeArrowheads="1"/>
          </p:cNvSpPr>
          <p:nvPr/>
        </p:nvSpPr>
        <p:spPr bwMode="gray">
          <a:xfrm>
            <a:off x="0" y="2971800"/>
            <a:ext cx="9144000" cy="914400"/>
          </a:xfrm>
          <a:prstGeom prst="rect">
            <a:avLst/>
          </a:prstGeom>
          <a:gradFill rotWithShape="1">
            <a:gsLst>
              <a:gs pos="0">
                <a:schemeClr val="accent1">
                  <a:gamma/>
                  <a:tint val="12549"/>
                  <a:invGamma/>
                  <a:alpha val="0"/>
                </a:schemeClr>
              </a:gs>
              <a:gs pos="100000">
                <a:schemeClr val="accent1"/>
              </a:gs>
            </a:gsLst>
            <a:lin ang="0" scaled="1"/>
          </a:gradFill>
          <a:ln>
            <a:noFill/>
          </a:ln>
          <a:effectLst/>
          <a:extLst/>
        </p:spPr>
        <p:txBody>
          <a:bodyPr wrap="none" anchor="ctr"/>
          <a:lstStyle/>
          <a:p>
            <a:pPr>
              <a:defRPr/>
            </a:pPr>
            <a:endParaRPr lang="ru-RU">
              <a:cs typeface="+mn-cs"/>
            </a:endParaRPr>
          </a:p>
        </p:txBody>
      </p:sp>
      <p:sp>
        <p:nvSpPr>
          <p:cNvPr id="5" name="Text Box 14"/>
          <p:cNvSpPr txBox="1">
            <a:spLocks noChangeArrowheads="1"/>
          </p:cNvSpPr>
          <p:nvPr/>
        </p:nvSpPr>
        <p:spPr bwMode="auto">
          <a:xfrm>
            <a:off x="381000" y="319088"/>
            <a:ext cx="1371600" cy="519112"/>
          </a:xfrm>
          <a:prstGeom prst="rect">
            <a:avLst/>
          </a:prstGeom>
          <a:no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b="1">
                <a:latin typeface="Verdana" pitchFamily="34" charset="0"/>
                <a:cs typeface="+mn-cs"/>
              </a:rPr>
              <a:t>LOGO</a:t>
            </a:r>
          </a:p>
        </p:txBody>
      </p:sp>
      <p:sp>
        <p:nvSpPr>
          <p:cNvPr id="6" name="Rectangle 18"/>
          <p:cNvSpPr>
            <a:spLocks noChangeArrowheads="1"/>
          </p:cNvSpPr>
          <p:nvPr/>
        </p:nvSpPr>
        <p:spPr bwMode="gray">
          <a:xfrm>
            <a:off x="0" y="2895600"/>
            <a:ext cx="8229600" cy="914400"/>
          </a:xfrm>
          <a:prstGeom prst="rect">
            <a:avLst/>
          </a:prstGeom>
          <a:gradFill rotWithShape="1">
            <a:gsLst>
              <a:gs pos="0">
                <a:schemeClr val="tx2"/>
              </a:gs>
              <a:gs pos="100000">
                <a:schemeClr val="tx2">
                  <a:gamma/>
                  <a:shade val="46275"/>
                  <a:invGamma/>
                  <a:alpha val="0"/>
                </a:schemeClr>
              </a:gs>
            </a:gsLst>
            <a:lin ang="0" scaled="1"/>
          </a:gradFill>
          <a:ln>
            <a:noFill/>
          </a:ln>
          <a:effectLst/>
          <a:extLst/>
        </p:spPr>
        <p:txBody>
          <a:bodyPr wrap="none" anchor="ctr"/>
          <a:lstStyle/>
          <a:p>
            <a:pPr>
              <a:defRPr/>
            </a:pPr>
            <a:endParaRPr lang="ru-RU">
              <a:cs typeface="+mn-cs"/>
            </a:endParaRPr>
          </a:p>
        </p:txBody>
      </p:sp>
      <p:sp>
        <p:nvSpPr>
          <p:cNvPr id="3075" name="Rectangle 3"/>
          <p:cNvSpPr>
            <a:spLocks noGrp="1" noChangeArrowheads="1"/>
          </p:cNvSpPr>
          <p:nvPr>
            <p:ph type="subTitle" idx="1"/>
          </p:nvPr>
        </p:nvSpPr>
        <p:spPr bwMode="black">
          <a:xfrm>
            <a:off x="1905000" y="5410200"/>
            <a:ext cx="5181600" cy="533400"/>
          </a:xfrm>
        </p:spPr>
        <p:txBody>
          <a:bodyPr/>
          <a:lstStyle>
            <a:lvl1pPr marL="0" indent="0" algn="ctr">
              <a:buFont typeface="Wingdings" pitchFamily="2" charset="2"/>
              <a:buNone/>
              <a:defRPr sz="1600"/>
            </a:lvl1pPr>
          </a:lstStyle>
          <a:p>
            <a:pPr lvl="0"/>
            <a:r>
              <a:rPr lang="ru-RU" noProof="0" smtClean="0"/>
              <a:t>Образец подзаголовка</a:t>
            </a:r>
            <a:endParaRPr lang="en-US" noProof="0" smtClean="0"/>
          </a:p>
        </p:txBody>
      </p:sp>
      <p:sp>
        <p:nvSpPr>
          <p:cNvPr id="3074" name="Rectangle 2"/>
          <p:cNvSpPr>
            <a:spLocks noGrp="1" noChangeArrowheads="1"/>
          </p:cNvSpPr>
          <p:nvPr>
            <p:ph type="ctrTitle"/>
          </p:nvPr>
        </p:nvSpPr>
        <p:spPr>
          <a:xfrm>
            <a:off x="685800" y="3048000"/>
            <a:ext cx="7924800" cy="685800"/>
          </a:xfrm>
        </p:spPr>
        <p:txBody>
          <a:bodyPr/>
          <a:lstStyle>
            <a:lvl1pPr>
              <a:defRPr/>
            </a:lvl1pPr>
          </a:lstStyle>
          <a:p>
            <a:pPr lvl="0"/>
            <a:r>
              <a:rPr lang="ru-RU" noProof="0" smtClean="0"/>
              <a:t>Образец заголовка</a:t>
            </a:r>
            <a:endParaRPr lang="en-US" noProof="0" smtClean="0"/>
          </a:p>
        </p:txBody>
      </p:sp>
      <p:sp>
        <p:nvSpPr>
          <p:cNvPr id="7" name="Rectangle 4"/>
          <p:cNvSpPr>
            <a:spLocks noGrp="1" noChangeArrowheads="1"/>
          </p:cNvSpPr>
          <p:nvPr>
            <p:ph type="dt" sz="half" idx="10"/>
          </p:nvPr>
        </p:nvSpPr>
        <p:spPr>
          <a:xfrm>
            <a:off x="3810000" y="6477006"/>
            <a:ext cx="2133600" cy="244475"/>
          </a:xfrm>
        </p:spPr>
        <p:txBody>
          <a:bodyPr/>
          <a:lstStyle>
            <a:lvl1pPr algn="ctr">
              <a:defRPr sz="1200">
                <a:solidFill>
                  <a:schemeClr val="bg1"/>
                </a:solidFill>
                <a:latin typeface="Arial" charset="0"/>
              </a:defRPr>
            </a:lvl1pPr>
          </a:lstStyle>
          <a:p>
            <a:pPr>
              <a:defRPr/>
            </a:pPr>
            <a:r>
              <a:rPr lang="ru-RU" smtClean="0"/>
              <a:t>www.themegallery.com</a:t>
            </a:r>
            <a:endParaRPr lang="en-US"/>
          </a:p>
        </p:txBody>
      </p:sp>
      <p:sp>
        <p:nvSpPr>
          <p:cNvPr id="8" name="Rectangle 5"/>
          <p:cNvSpPr>
            <a:spLocks noGrp="1" noChangeArrowheads="1"/>
          </p:cNvSpPr>
          <p:nvPr>
            <p:ph type="ftr" sz="quarter" idx="11"/>
          </p:nvPr>
        </p:nvSpPr>
        <p:spPr>
          <a:xfrm>
            <a:off x="228600" y="6477006"/>
            <a:ext cx="2895600" cy="244475"/>
          </a:xfrm>
        </p:spPr>
        <p:txBody>
          <a:bodyPr/>
          <a:lstStyle>
            <a:lvl1pPr algn="ctr">
              <a:defRPr sz="1200">
                <a:latin typeface="Arial" charset="0"/>
              </a:defRPr>
            </a:lvl1pPr>
          </a:lstStyle>
          <a:p>
            <a:pPr>
              <a:defRPr/>
            </a:pPr>
            <a:r>
              <a:rPr lang="en-US"/>
              <a:t>Company Logo</a:t>
            </a:r>
          </a:p>
        </p:txBody>
      </p:sp>
      <p:sp>
        <p:nvSpPr>
          <p:cNvPr id="9" name="Rectangle 6"/>
          <p:cNvSpPr>
            <a:spLocks noGrp="1" noChangeArrowheads="1"/>
          </p:cNvSpPr>
          <p:nvPr>
            <p:ph type="sldNum" sz="quarter" idx="12"/>
          </p:nvPr>
        </p:nvSpPr>
        <p:spPr>
          <a:xfrm>
            <a:off x="6553200" y="6477006"/>
            <a:ext cx="2133600" cy="244475"/>
          </a:xfrm>
        </p:spPr>
        <p:txBody>
          <a:bodyPr/>
          <a:lstStyle>
            <a:lvl1pPr>
              <a:defRPr sz="1200" b="0">
                <a:solidFill>
                  <a:schemeClr val="bg1"/>
                </a:solidFill>
                <a:latin typeface="Arial" charset="0"/>
              </a:defRPr>
            </a:lvl1pPr>
          </a:lstStyle>
          <a:p>
            <a:pPr>
              <a:defRPr/>
            </a:pPr>
            <a:fld id="{D42CCD8F-027B-4F3A-9F12-88E95CD5ED9D}" type="slidenum">
              <a:rPr lang="en-US"/>
              <a:pPr>
                <a:defRPr/>
              </a:pPr>
              <a:t>‹#›</a:t>
            </a:fld>
            <a:endParaRPr lang="en-US"/>
          </a:p>
        </p:txBody>
      </p:sp>
    </p:spTree>
    <p:extLst>
      <p:ext uri="{BB962C8B-B14F-4D97-AF65-F5344CB8AC3E}">
        <p14:creationId xmlns:p14="http://schemas.microsoft.com/office/powerpoint/2010/main" val="2099357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r>
              <a:rPr lang="ru-RU" smtClean="0"/>
              <a:t>www.themegallery.com</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EA331778-CCFA-482B-BBEC-168B8F85C193}" type="slidenum">
              <a:rPr lang="en-US"/>
              <a:pPr>
                <a:defRPr/>
              </a:pPr>
              <a:t>‹#›</a:t>
            </a:fld>
            <a:endParaRPr lang="en-US"/>
          </a:p>
        </p:txBody>
      </p:sp>
    </p:spTree>
    <p:extLst>
      <p:ext uri="{BB962C8B-B14F-4D97-AF65-F5344CB8AC3E}">
        <p14:creationId xmlns:p14="http://schemas.microsoft.com/office/powerpoint/2010/main" val="3009199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47689"/>
            <a:ext cx="2057400" cy="58832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547689"/>
            <a:ext cx="6019800" cy="58832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r>
              <a:rPr lang="ru-RU" smtClean="0"/>
              <a:t>www.themegallery.com</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96461C97-A94E-4635-9B95-CE105A8561CC}" type="slidenum">
              <a:rPr lang="en-US"/>
              <a:pPr>
                <a:defRPr/>
              </a:pPr>
              <a:t>‹#›</a:t>
            </a:fld>
            <a:endParaRPr lang="en-US"/>
          </a:p>
        </p:txBody>
      </p:sp>
    </p:spTree>
    <p:extLst>
      <p:ext uri="{BB962C8B-B14F-4D97-AF65-F5344CB8AC3E}">
        <p14:creationId xmlns:p14="http://schemas.microsoft.com/office/powerpoint/2010/main" val="3695870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47688"/>
            <a:ext cx="7391400" cy="563562"/>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338263"/>
            <a:ext cx="8229600" cy="5092700"/>
          </a:xfrm>
        </p:spPr>
        <p:txBody>
          <a:bodyPr/>
          <a:lstStyle/>
          <a:p>
            <a:pPr lvl="0"/>
            <a:r>
              <a:rPr lang="ru-RU" noProof="0" smtClean="0"/>
              <a:t>Вставка таблицы</a:t>
            </a:r>
          </a:p>
        </p:txBody>
      </p:sp>
      <p:sp>
        <p:nvSpPr>
          <p:cNvPr id="4" name="Rectangle 4"/>
          <p:cNvSpPr>
            <a:spLocks noGrp="1" noChangeArrowheads="1"/>
          </p:cNvSpPr>
          <p:nvPr>
            <p:ph type="dt" sz="half" idx="10"/>
          </p:nvPr>
        </p:nvSpPr>
        <p:spPr>
          <a:ln/>
        </p:spPr>
        <p:txBody>
          <a:bodyPr/>
          <a:lstStyle>
            <a:lvl1pPr>
              <a:defRPr/>
            </a:lvl1pPr>
          </a:lstStyle>
          <a:p>
            <a:pPr>
              <a:defRPr/>
            </a:pPr>
            <a:r>
              <a:rPr lang="ru-RU" smtClean="0"/>
              <a:t>www.themegallery.com</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D41D9531-B823-4926-920E-76F5CA77FD88}" type="slidenum">
              <a:rPr lang="en-US"/>
              <a:pPr>
                <a:defRPr/>
              </a:pPr>
              <a:t>‹#›</a:t>
            </a:fld>
            <a:endParaRPr lang="en-US"/>
          </a:p>
        </p:txBody>
      </p:sp>
    </p:spTree>
    <p:extLst>
      <p:ext uri="{BB962C8B-B14F-4D97-AF65-F5344CB8AC3E}">
        <p14:creationId xmlns:p14="http://schemas.microsoft.com/office/powerpoint/2010/main" val="3574244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E843F3CB-4114-4898-9EA1-EB490E4876E9}" type="datetimeFigureOut">
              <a:rPr lang="ru-RU" smtClean="0">
                <a:solidFill>
                  <a:prstClr val="black">
                    <a:tint val="75000"/>
                  </a:prstClr>
                </a:solidFill>
              </a:rPr>
              <a:pPr/>
              <a:t>06.11.2019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6340277-B16C-4881-93FF-5E1F091498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62742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843F3CB-4114-4898-9EA1-EB490E4876E9}" type="datetimeFigureOut">
              <a:rPr lang="ru-RU" smtClean="0">
                <a:solidFill>
                  <a:prstClr val="black">
                    <a:tint val="75000"/>
                  </a:prstClr>
                </a:solidFill>
              </a:rPr>
              <a:pPr/>
              <a:t>06.11.2019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6340277-B16C-4881-93FF-5E1F091498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27155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7" y="1709738"/>
            <a:ext cx="78867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623887"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843F3CB-4114-4898-9EA1-EB490E4876E9}" type="datetimeFigureOut">
              <a:rPr lang="ru-RU" smtClean="0">
                <a:solidFill>
                  <a:prstClr val="black">
                    <a:tint val="75000"/>
                  </a:prstClr>
                </a:solidFill>
              </a:rPr>
              <a:pPr/>
              <a:t>06.11.2019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6340277-B16C-4881-93FF-5E1F091498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40715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E843F3CB-4114-4898-9EA1-EB490E4876E9}" type="datetimeFigureOut">
              <a:rPr lang="ru-RU" smtClean="0">
                <a:solidFill>
                  <a:prstClr val="black">
                    <a:tint val="75000"/>
                  </a:prstClr>
                </a:solidFill>
              </a:rPr>
              <a:pPr/>
              <a:t>06.11.2019</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6340277-B16C-4881-93FF-5E1F091498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50858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843F3CB-4114-4898-9EA1-EB490E4876E9}" type="datetimeFigureOut">
              <a:rPr lang="ru-RU" smtClean="0">
                <a:solidFill>
                  <a:prstClr val="black">
                    <a:tint val="75000"/>
                  </a:prstClr>
                </a:solidFill>
              </a:rPr>
              <a:pPr/>
              <a:t>06.11.2019</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26340277-B16C-4881-93FF-5E1F091498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75127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843F3CB-4114-4898-9EA1-EB490E4876E9}" type="datetimeFigureOut">
              <a:rPr lang="ru-RU" smtClean="0">
                <a:solidFill>
                  <a:prstClr val="black">
                    <a:tint val="75000"/>
                  </a:prstClr>
                </a:solidFill>
              </a:rPr>
              <a:pPr/>
              <a:t>06.11.2019</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6340277-B16C-4881-93FF-5E1F091498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20934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843F3CB-4114-4898-9EA1-EB490E4876E9}" type="datetimeFigureOut">
              <a:rPr lang="ru-RU" smtClean="0">
                <a:solidFill>
                  <a:prstClr val="black">
                    <a:tint val="75000"/>
                  </a:prstClr>
                </a:solidFill>
              </a:rPr>
              <a:pPr/>
              <a:t>06.11.2019</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26340277-B16C-4881-93FF-5E1F091498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7584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r>
              <a:rPr lang="ru-RU" smtClean="0"/>
              <a:t>www.themegallery.com</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B219E02F-2CAC-4C61-957A-0EF56678B602}" type="slidenum">
              <a:rPr lang="en-US"/>
              <a:pPr>
                <a:defRPr/>
              </a:pPr>
              <a:t>‹#›</a:t>
            </a:fld>
            <a:endParaRPr lang="en-US"/>
          </a:p>
        </p:txBody>
      </p:sp>
    </p:spTree>
    <p:extLst>
      <p:ext uri="{BB962C8B-B14F-4D97-AF65-F5344CB8AC3E}">
        <p14:creationId xmlns:p14="http://schemas.microsoft.com/office/powerpoint/2010/main" val="27428083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843F3CB-4114-4898-9EA1-EB490E4876E9}" type="datetimeFigureOut">
              <a:rPr lang="ru-RU" smtClean="0">
                <a:solidFill>
                  <a:prstClr val="black">
                    <a:tint val="75000"/>
                  </a:prstClr>
                </a:solidFill>
              </a:rPr>
              <a:pPr/>
              <a:t>06.11.2019</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6340277-B16C-4881-93FF-5E1F091498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937215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843F3CB-4114-4898-9EA1-EB490E4876E9}" type="datetimeFigureOut">
              <a:rPr lang="ru-RU" smtClean="0">
                <a:solidFill>
                  <a:prstClr val="black">
                    <a:tint val="75000"/>
                  </a:prstClr>
                </a:solidFill>
              </a:rPr>
              <a:pPr/>
              <a:t>06.11.2019</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6340277-B16C-4881-93FF-5E1F091498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366171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843F3CB-4114-4898-9EA1-EB490E4876E9}" type="datetimeFigureOut">
              <a:rPr lang="ru-RU" smtClean="0">
                <a:solidFill>
                  <a:prstClr val="black">
                    <a:tint val="75000"/>
                  </a:prstClr>
                </a:solidFill>
              </a:rPr>
              <a:pPr/>
              <a:t>06.11.2019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6340277-B16C-4881-93FF-5E1F091498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11414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843F3CB-4114-4898-9EA1-EB490E4876E9}" type="datetimeFigureOut">
              <a:rPr lang="ru-RU" smtClean="0">
                <a:solidFill>
                  <a:prstClr val="black">
                    <a:tint val="75000"/>
                  </a:prstClr>
                </a:solidFill>
              </a:rPr>
              <a:pPr/>
              <a:t>06.11.2019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6340277-B16C-4881-93FF-5E1F091498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5546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6"/>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ru-RU" smtClean="0"/>
              <a:t>www.themegallery.com</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631064F3-B69E-4486-AED1-71D951DA9DBA}" type="slidenum">
              <a:rPr lang="en-US"/>
              <a:pPr>
                <a:defRPr/>
              </a:pPr>
              <a:t>‹#›</a:t>
            </a:fld>
            <a:endParaRPr lang="en-US"/>
          </a:p>
        </p:txBody>
      </p:sp>
    </p:spTree>
    <p:extLst>
      <p:ext uri="{BB962C8B-B14F-4D97-AF65-F5344CB8AC3E}">
        <p14:creationId xmlns:p14="http://schemas.microsoft.com/office/powerpoint/2010/main" val="1896863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r>
              <a:rPr lang="ru-RU" smtClean="0"/>
              <a:t>www.themegallery.com</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5F82C384-C698-4A1D-9A19-CDCB777B9893}" type="slidenum">
              <a:rPr lang="en-US"/>
              <a:pPr>
                <a:defRPr/>
              </a:pPr>
              <a:t>‹#›</a:t>
            </a:fld>
            <a:endParaRPr lang="en-US"/>
          </a:p>
        </p:txBody>
      </p:sp>
    </p:spTree>
    <p:extLst>
      <p:ext uri="{BB962C8B-B14F-4D97-AF65-F5344CB8AC3E}">
        <p14:creationId xmlns:p14="http://schemas.microsoft.com/office/powerpoint/2010/main" val="1448802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r>
              <a:rPr lang="ru-RU" smtClean="0"/>
              <a:t>www.themegallery.com</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9" name="Rectangle 6"/>
          <p:cNvSpPr>
            <a:spLocks noGrp="1" noChangeArrowheads="1"/>
          </p:cNvSpPr>
          <p:nvPr>
            <p:ph type="sldNum" sz="quarter" idx="12"/>
          </p:nvPr>
        </p:nvSpPr>
        <p:spPr>
          <a:ln/>
        </p:spPr>
        <p:txBody>
          <a:bodyPr/>
          <a:lstStyle>
            <a:lvl1pPr>
              <a:defRPr/>
            </a:lvl1pPr>
          </a:lstStyle>
          <a:p>
            <a:pPr>
              <a:defRPr/>
            </a:pPr>
            <a:fld id="{97076794-3C47-42BD-B2F3-4BB9E17FF48E}" type="slidenum">
              <a:rPr lang="en-US"/>
              <a:pPr>
                <a:defRPr/>
              </a:pPr>
              <a:t>‹#›</a:t>
            </a:fld>
            <a:endParaRPr lang="en-US"/>
          </a:p>
        </p:txBody>
      </p:sp>
    </p:spTree>
    <p:extLst>
      <p:ext uri="{BB962C8B-B14F-4D97-AF65-F5344CB8AC3E}">
        <p14:creationId xmlns:p14="http://schemas.microsoft.com/office/powerpoint/2010/main" val="1925889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r>
              <a:rPr lang="ru-RU" smtClean="0"/>
              <a:t>www.themegallery.com</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2"/>
          </p:nvPr>
        </p:nvSpPr>
        <p:spPr>
          <a:ln/>
        </p:spPr>
        <p:txBody>
          <a:bodyPr/>
          <a:lstStyle>
            <a:lvl1pPr>
              <a:defRPr/>
            </a:lvl1pPr>
          </a:lstStyle>
          <a:p>
            <a:pPr>
              <a:defRPr/>
            </a:pPr>
            <a:fld id="{BA716505-FB06-45AF-9586-6C04A1E77E46}" type="slidenum">
              <a:rPr lang="en-US"/>
              <a:pPr>
                <a:defRPr/>
              </a:pPr>
              <a:t>‹#›</a:t>
            </a:fld>
            <a:endParaRPr lang="en-US"/>
          </a:p>
        </p:txBody>
      </p:sp>
    </p:spTree>
    <p:extLst>
      <p:ext uri="{BB962C8B-B14F-4D97-AF65-F5344CB8AC3E}">
        <p14:creationId xmlns:p14="http://schemas.microsoft.com/office/powerpoint/2010/main" val="2492704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ru-RU" smtClean="0"/>
              <a:t>www.themegallery.com</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4" name="Rectangle 6"/>
          <p:cNvSpPr>
            <a:spLocks noGrp="1" noChangeArrowheads="1"/>
          </p:cNvSpPr>
          <p:nvPr>
            <p:ph type="sldNum" sz="quarter" idx="12"/>
          </p:nvPr>
        </p:nvSpPr>
        <p:spPr>
          <a:ln/>
        </p:spPr>
        <p:txBody>
          <a:bodyPr/>
          <a:lstStyle>
            <a:lvl1pPr>
              <a:defRPr/>
            </a:lvl1pPr>
          </a:lstStyle>
          <a:p>
            <a:pPr>
              <a:defRPr/>
            </a:pPr>
            <a:fld id="{6AA5B563-D1F7-4129-B3E6-C42BE6411C6E}" type="slidenum">
              <a:rPr lang="en-US"/>
              <a:pPr>
                <a:defRPr/>
              </a:pPr>
              <a:t>‹#›</a:t>
            </a:fld>
            <a:endParaRPr lang="en-US"/>
          </a:p>
        </p:txBody>
      </p:sp>
    </p:spTree>
    <p:extLst>
      <p:ext uri="{BB962C8B-B14F-4D97-AF65-F5344CB8AC3E}">
        <p14:creationId xmlns:p14="http://schemas.microsoft.com/office/powerpoint/2010/main" val="3805094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ru-RU" smtClean="0"/>
              <a:t>www.themegallery.com</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1A1CED1A-2B4C-48FE-8746-3E4964EA0D40}" type="slidenum">
              <a:rPr lang="en-US"/>
              <a:pPr>
                <a:defRPr/>
              </a:pPr>
              <a:t>‹#›</a:t>
            </a:fld>
            <a:endParaRPr lang="en-US"/>
          </a:p>
        </p:txBody>
      </p:sp>
    </p:spTree>
    <p:extLst>
      <p:ext uri="{BB962C8B-B14F-4D97-AF65-F5344CB8AC3E}">
        <p14:creationId xmlns:p14="http://schemas.microsoft.com/office/powerpoint/2010/main" val="1499719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ru-RU" smtClean="0"/>
              <a:t>www.themegallery.com</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B9F36A82-B51E-4885-9AF7-C6AB758545DC}" type="slidenum">
              <a:rPr lang="en-US"/>
              <a:pPr>
                <a:defRPr/>
              </a:pPr>
              <a:t>‹#›</a:t>
            </a:fld>
            <a:endParaRPr lang="en-US"/>
          </a:p>
        </p:txBody>
      </p:sp>
    </p:spTree>
    <p:extLst>
      <p:ext uri="{BB962C8B-B14F-4D97-AF65-F5344CB8AC3E}">
        <p14:creationId xmlns:p14="http://schemas.microsoft.com/office/powerpoint/2010/main" val="4092329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0" y="533400"/>
            <a:ext cx="9144000" cy="685800"/>
          </a:xfrm>
          <a:prstGeom prst="rect">
            <a:avLst/>
          </a:prstGeom>
          <a:gradFill rotWithShape="1">
            <a:gsLst>
              <a:gs pos="0">
                <a:schemeClr val="accent1">
                  <a:gamma/>
                  <a:tint val="12549"/>
                  <a:invGamma/>
                  <a:alpha val="0"/>
                </a:schemeClr>
              </a:gs>
              <a:gs pos="100000">
                <a:schemeClr val="accent1"/>
              </a:gs>
            </a:gsLst>
            <a:lin ang="0" scaled="1"/>
          </a:gradFill>
          <a:ln>
            <a:noFill/>
          </a:ln>
          <a:effectLst/>
          <a:extLst/>
        </p:spPr>
        <p:txBody>
          <a:bodyPr wrap="none" anchor="ctr"/>
          <a:lstStyle/>
          <a:p>
            <a:pPr>
              <a:defRPr/>
            </a:pPr>
            <a:endParaRPr lang="ru-RU">
              <a:cs typeface="+mn-cs"/>
            </a:endParaRPr>
          </a:p>
        </p:txBody>
      </p:sp>
      <p:sp>
        <p:nvSpPr>
          <p:cNvPr id="1040" name="Rectangle 16"/>
          <p:cNvSpPr>
            <a:spLocks noChangeArrowheads="1"/>
          </p:cNvSpPr>
          <p:nvPr/>
        </p:nvSpPr>
        <p:spPr bwMode="gray">
          <a:xfrm>
            <a:off x="0" y="457200"/>
            <a:ext cx="8229600" cy="685800"/>
          </a:xfrm>
          <a:prstGeom prst="rect">
            <a:avLst/>
          </a:prstGeom>
          <a:gradFill rotWithShape="1">
            <a:gsLst>
              <a:gs pos="0">
                <a:schemeClr val="tx2"/>
              </a:gs>
              <a:gs pos="100000">
                <a:schemeClr val="tx2">
                  <a:gamma/>
                  <a:shade val="46275"/>
                  <a:invGamma/>
                  <a:alpha val="0"/>
                </a:schemeClr>
              </a:gs>
            </a:gsLst>
            <a:lin ang="0" scaled="1"/>
          </a:gradFill>
          <a:ln>
            <a:noFill/>
          </a:ln>
          <a:effectLst/>
          <a:extLst/>
        </p:spPr>
        <p:txBody>
          <a:bodyPr wrap="none" anchor="ctr"/>
          <a:lstStyle/>
          <a:p>
            <a:pPr>
              <a:defRPr/>
            </a:pPr>
            <a:endParaRPr lang="ru-RU">
              <a:cs typeface="+mn-cs"/>
            </a:endParaRPr>
          </a:p>
        </p:txBody>
      </p:sp>
      <p:sp>
        <p:nvSpPr>
          <p:cNvPr id="1028" name="Rectangle 3"/>
          <p:cNvSpPr>
            <a:spLocks noGrp="1" noChangeArrowheads="1"/>
          </p:cNvSpPr>
          <p:nvPr>
            <p:ph type="body" idx="1"/>
          </p:nvPr>
        </p:nvSpPr>
        <p:spPr bwMode="auto">
          <a:xfrm>
            <a:off x="457200" y="1338263"/>
            <a:ext cx="8229600"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2" name="Rectangle 4"/>
          <p:cNvSpPr>
            <a:spLocks noGrp="1" noChangeArrowheads="1"/>
          </p:cNvSpPr>
          <p:nvPr>
            <p:ph type="dt" sz="half" idx="2"/>
          </p:nvPr>
        </p:nvSpPr>
        <p:spPr bwMode="auto">
          <a:xfrm>
            <a:off x="6781800" y="269881"/>
            <a:ext cx="2133600" cy="2460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000">
                <a:latin typeface="+mn-lt"/>
                <a:cs typeface="+mn-cs"/>
              </a:defRPr>
            </a:lvl1pPr>
          </a:lstStyle>
          <a:p>
            <a:pPr>
              <a:defRPr/>
            </a:pPr>
            <a:r>
              <a:rPr lang="ru-RU" smtClean="0"/>
              <a:t>www.themegallery.com</a:t>
            </a:r>
            <a:endParaRPr lang="en-US"/>
          </a:p>
        </p:txBody>
      </p:sp>
      <p:sp>
        <p:nvSpPr>
          <p:cNvPr id="1029" name="Rectangle 5"/>
          <p:cNvSpPr>
            <a:spLocks noGrp="1" noChangeArrowheads="1"/>
          </p:cNvSpPr>
          <p:nvPr>
            <p:ph type="ftr" sz="quarter" idx="3"/>
          </p:nvPr>
        </p:nvSpPr>
        <p:spPr bwMode="auto">
          <a:xfrm>
            <a:off x="5791200" y="6530981"/>
            <a:ext cx="2895600" cy="27622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000">
                <a:latin typeface="+mn-lt"/>
                <a:cs typeface="+mn-cs"/>
              </a:defRPr>
            </a:lvl1pPr>
          </a:lstStyle>
          <a:p>
            <a:pPr>
              <a:defRPr/>
            </a:pPr>
            <a:r>
              <a:rPr lang="en-US"/>
              <a:t>Company Logo</a:t>
            </a:r>
          </a:p>
        </p:txBody>
      </p:sp>
      <p:sp>
        <p:nvSpPr>
          <p:cNvPr id="1030" name="Rectangle 6"/>
          <p:cNvSpPr>
            <a:spLocks noGrp="1" noChangeArrowheads="1"/>
          </p:cNvSpPr>
          <p:nvPr>
            <p:ph type="sldNum" sz="quarter" idx="4"/>
          </p:nvPr>
        </p:nvSpPr>
        <p:spPr bwMode="auto">
          <a:xfrm>
            <a:off x="3505200" y="6553200"/>
            <a:ext cx="2133600" cy="2540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000" b="1">
                <a:latin typeface="+mn-lt"/>
                <a:cs typeface="+mn-cs"/>
              </a:defRPr>
            </a:lvl1pPr>
          </a:lstStyle>
          <a:p>
            <a:pPr>
              <a:defRPr/>
            </a:pPr>
            <a:fld id="{2D00D552-E659-46D0-93B0-4399FE0524A1}" type="slidenum">
              <a:rPr lang="en-US"/>
              <a:pPr>
                <a:defRPr/>
              </a:pPr>
              <a:t>‹#›</a:t>
            </a:fld>
            <a:endParaRPr lang="en-US"/>
          </a:p>
        </p:txBody>
      </p:sp>
      <p:sp>
        <p:nvSpPr>
          <p:cNvPr id="1032" name="Rectangle 2"/>
          <p:cNvSpPr>
            <a:spLocks noGrp="1" noChangeArrowheads="1"/>
          </p:cNvSpPr>
          <p:nvPr>
            <p:ph type="title"/>
          </p:nvPr>
        </p:nvSpPr>
        <p:spPr bwMode="white">
          <a:xfrm>
            <a:off x="838200" y="547688"/>
            <a:ext cx="73914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endParaRPr lang="en-US" altLang="ru-RU" smtClean="0"/>
          </a:p>
        </p:txBody>
      </p:sp>
    </p:spTree>
  </p:cSld>
  <p:clrMap bg1="lt1" tx1="dk1" bg2="lt2" tx2="dk2" accent1="accent1" accent2="accent2" accent3="accent3" accent4="accent4" accent5="accent5" accent6="accent6" hlink="hlink" folHlink="folHlink"/>
  <p:sldLayoutIdLst>
    <p:sldLayoutId id="2147483921"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hdr="0" ftr="0" dt="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843F3CB-4114-4898-9EA1-EB490E4876E9}" type="datetimeFigureOut">
              <a:rPr lang="ru-RU" smtClean="0">
                <a:solidFill>
                  <a:prstClr val="black">
                    <a:tint val="75000"/>
                  </a:prstClr>
                </a:solidFill>
                <a:latin typeface="Calibri"/>
                <a:cs typeface="+mn-cs"/>
              </a:rPr>
              <a:pPr fontAlgn="auto">
                <a:spcBef>
                  <a:spcPts val="0"/>
                </a:spcBef>
                <a:spcAft>
                  <a:spcPts val="0"/>
                </a:spcAft>
              </a:pPr>
              <a:t>06.11.2019</a:t>
            </a:fld>
            <a:endParaRPr lang="ru-RU">
              <a:solidFill>
                <a:prstClr val="black">
                  <a:tint val="75000"/>
                </a:prstClr>
              </a:solidFill>
              <a:latin typeface="Calibri"/>
              <a:cs typeface="+mn-cs"/>
            </a:endParaRPr>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ru-RU">
              <a:solidFill>
                <a:prstClr val="black">
                  <a:tint val="75000"/>
                </a:prstClr>
              </a:solidFill>
              <a:latin typeface="Calibri"/>
              <a:cs typeface="+mn-cs"/>
            </a:endParaRPr>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6340277-B16C-4881-93FF-5E1F091498F5}" type="slidenum">
              <a:rPr lang="ru-RU" smtClean="0">
                <a:solidFill>
                  <a:prstClr val="black">
                    <a:tint val="75000"/>
                  </a:prstClr>
                </a:solidFill>
                <a:latin typeface="Calibri"/>
                <a:cs typeface="+mn-cs"/>
              </a:rPr>
              <a:pPr fontAlgn="auto">
                <a:spcBef>
                  <a:spcPts val="0"/>
                </a:spcBef>
                <a:spcAft>
                  <a:spcPts val="0"/>
                </a:spcAft>
              </a:pPr>
              <a:t>‹#›</a:t>
            </a:fld>
            <a:endParaRPr lang="ru-RU">
              <a:solidFill>
                <a:prstClr val="black">
                  <a:tint val="75000"/>
                </a:prstClr>
              </a:solidFill>
              <a:latin typeface="Calibri"/>
              <a:cs typeface="+mn-cs"/>
            </a:endParaRPr>
          </a:p>
        </p:txBody>
      </p:sp>
    </p:spTree>
    <p:extLst>
      <p:ext uri="{BB962C8B-B14F-4D97-AF65-F5344CB8AC3E}">
        <p14:creationId xmlns:p14="http://schemas.microsoft.com/office/powerpoint/2010/main" val="504768073"/>
      </p:ext>
    </p:extLst>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1520" y="2924944"/>
            <a:ext cx="8640960" cy="936104"/>
          </a:xfrm>
        </p:spPr>
        <p:txBody>
          <a:bodyPr/>
          <a:lstStyle/>
          <a:p>
            <a:r>
              <a:rPr lang="ru-RU" sz="1450" dirty="0" smtClean="0"/>
              <a:t>О деятельности КСП Иркутской области в условиях </a:t>
            </a:r>
            <a:br>
              <a:rPr lang="ru-RU" sz="1450" dirty="0" smtClean="0"/>
            </a:br>
            <a:r>
              <a:rPr lang="ru-RU" sz="1450" dirty="0" err="1" smtClean="0"/>
              <a:t>цифровизации</a:t>
            </a:r>
            <a:r>
              <a:rPr lang="ru-RU" sz="1450" dirty="0" smtClean="0"/>
              <a:t> и развития  государственных информационных систем</a:t>
            </a:r>
            <a:endParaRPr lang="en-US" altLang="ru-RU" sz="1450" dirty="0" smtClean="0"/>
          </a:p>
        </p:txBody>
      </p:sp>
      <p:sp>
        <p:nvSpPr>
          <p:cNvPr id="3075" name="Rectangle 3"/>
          <p:cNvSpPr>
            <a:spLocks noGrp="1" noChangeArrowheads="1"/>
          </p:cNvSpPr>
          <p:nvPr>
            <p:ph type="subTitle" idx="1"/>
          </p:nvPr>
        </p:nvSpPr>
        <p:spPr>
          <a:xfrm>
            <a:off x="4211638" y="6237288"/>
            <a:ext cx="5181600" cy="533400"/>
          </a:xfrm>
        </p:spPr>
        <p:txBody>
          <a:bodyPr/>
          <a:lstStyle/>
          <a:p>
            <a:pPr eaLnBrk="1" hangingPunct="1"/>
            <a:r>
              <a:rPr lang="en-US" altLang="ru-RU" sz="1800" smtClean="0"/>
              <a:t>www.irksp.ru</a:t>
            </a:r>
          </a:p>
        </p:txBody>
      </p:sp>
      <p:pic>
        <p:nvPicPr>
          <p:cNvPr id="3076" name="Рисунок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1" y="131763"/>
            <a:ext cx="176212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3"/>
          <p:cNvSpPr txBox="1">
            <a:spLocks noChangeArrowheads="1"/>
          </p:cNvSpPr>
          <p:nvPr/>
        </p:nvSpPr>
        <p:spPr bwMode="black">
          <a:xfrm>
            <a:off x="251520" y="5084769"/>
            <a:ext cx="5181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Clr>
                <a:schemeClr val="hlink"/>
              </a:buClr>
              <a:buFont typeface="Wingdings" pitchFamily="2" charset="2"/>
              <a:buNone/>
            </a:pPr>
            <a:r>
              <a:rPr lang="ru-RU" altLang="ru-RU" sz="1200" b="1" i="1" smtClean="0">
                <a:latin typeface="Verdana" pitchFamily="34" charset="0"/>
              </a:rPr>
              <a:t>КСП Иркутской области</a:t>
            </a:r>
            <a:endParaRPr lang="ru-RU" altLang="ru-RU" sz="1200" b="1" i="1">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Государственные </a:t>
            </a:r>
            <a:r>
              <a:rPr lang="ru-RU" sz="2000" dirty="0" smtClean="0"/>
              <a:t>системы, используемые КСП</a:t>
            </a:r>
            <a:endParaRPr lang="ru-RU" sz="2000" dirty="0"/>
          </a:p>
        </p:txBody>
      </p:sp>
      <p:sp>
        <p:nvSpPr>
          <p:cNvPr id="4" name="Номер слайда 3"/>
          <p:cNvSpPr>
            <a:spLocks noGrp="1"/>
          </p:cNvSpPr>
          <p:nvPr>
            <p:ph type="sldNum" sz="quarter" idx="12"/>
          </p:nvPr>
        </p:nvSpPr>
        <p:spPr/>
        <p:txBody>
          <a:bodyPr/>
          <a:lstStyle/>
          <a:p>
            <a:pPr>
              <a:defRPr/>
            </a:pPr>
            <a:fld id="{B219E02F-2CAC-4C61-957A-0EF56678B602}" type="slidenum">
              <a:rPr lang="en-US" smtClean="0"/>
              <a:pPr>
                <a:defRPr/>
              </a:pPr>
              <a:t>2</a:t>
            </a:fld>
            <a:endParaRPr lang="en-US"/>
          </a:p>
        </p:txBody>
      </p:sp>
      <p:sp>
        <p:nvSpPr>
          <p:cNvPr id="8" name="Прямоугольник 7"/>
          <p:cNvSpPr>
            <a:spLocks/>
          </p:cNvSpPr>
          <p:nvPr/>
        </p:nvSpPr>
        <p:spPr>
          <a:xfrm>
            <a:off x="179512" y="1196752"/>
            <a:ext cx="8856984" cy="5297861"/>
          </a:xfrm>
          <a:prstGeom prst="rect">
            <a:avLst/>
          </a:prstGeom>
        </p:spPr>
        <p:txBody>
          <a:bodyPr wrap="square">
            <a:spAutoFit/>
          </a:bodyPr>
          <a:lstStyle/>
          <a:p>
            <a:pPr eaLnBrk="0" hangingPunct="0">
              <a:spcBef>
                <a:spcPct val="20000"/>
              </a:spcBef>
              <a:buClr>
                <a:schemeClr val="hlink"/>
              </a:buClr>
            </a:pPr>
            <a:r>
              <a:rPr lang="ru-RU" b="1" dirty="0">
                <a:latin typeface="+mn-lt"/>
                <a:cs typeface="+mn-cs"/>
              </a:rPr>
              <a:t>ИС, предоставленные исполнительными органами государственной власти Иркутской области </a:t>
            </a:r>
          </a:p>
          <a:p>
            <a:pPr marL="302850" indent="-285750" eaLnBrk="0" hangingPunct="0">
              <a:spcBef>
                <a:spcPct val="20000"/>
              </a:spcBef>
              <a:buClr>
                <a:srgbClr val="002060"/>
              </a:buClr>
              <a:buFont typeface="Wingdings" pitchFamily="2" charset="2"/>
              <a:buChar char="ü"/>
            </a:pPr>
            <a:r>
              <a:rPr lang="ru-RU" dirty="0">
                <a:latin typeface="+mn-lt"/>
                <a:cs typeface="+mn-cs"/>
              </a:rPr>
              <a:t>Комплексное интернет-решение, обеспечивающее формирование консолидированной отчетности всеми участниками бюджетного процесса в масштабе субъекта Российской Федерации, главного распорядителя, муниципального образования (</a:t>
            </a:r>
            <a:r>
              <a:rPr lang="ru-RU" dirty="0">
                <a:solidFill>
                  <a:srgbClr val="C00000"/>
                </a:solidFill>
                <a:latin typeface="+mn-lt"/>
                <a:cs typeface="+mn-cs"/>
              </a:rPr>
              <a:t>СВОД-Смарт</a:t>
            </a:r>
            <a:r>
              <a:rPr lang="ru-RU" dirty="0" smtClean="0">
                <a:latin typeface="+mn-lt"/>
                <a:cs typeface="+mn-cs"/>
              </a:rPr>
              <a:t>)</a:t>
            </a:r>
            <a:endParaRPr lang="ru-RU" dirty="0">
              <a:latin typeface="+mn-lt"/>
              <a:cs typeface="+mn-cs"/>
            </a:endParaRPr>
          </a:p>
          <a:p>
            <a:pPr marL="302850" indent="-285750" eaLnBrk="0" hangingPunct="0">
              <a:spcBef>
                <a:spcPct val="20000"/>
              </a:spcBef>
              <a:buClr>
                <a:srgbClr val="002060"/>
              </a:buClr>
              <a:buFont typeface="Wingdings" pitchFamily="2" charset="2"/>
              <a:buChar char="ü"/>
            </a:pPr>
            <a:r>
              <a:rPr lang="ru-RU" dirty="0">
                <a:latin typeface="+mn-lt"/>
                <a:cs typeface="+mn-cs"/>
              </a:rPr>
              <a:t>Система автоматизации процесса управления государственными</a:t>
            </a:r>
            <a:r>
              <a:rPr lang="en-US" dirty="0">
                <a:latin typeface="+mn-lt"/>
                <a:cs typeface="+mn-cs"/>
              </a:rPr>
              <a:t> </a:t>
            </a:r>
            <a:r>
              <a:rPr lang="ru-RU" dirty="0">
                <a:latin typeface="+mn-lt"/>
                <a:cs typeface="+mn-cs"/>
              </a:rPr>
              <a:t>и муниципальными закупками – Автоматизированный Центр</a:t>
            </a:r>
            <a:r>
              <a:rPr lang="en-US" dirty="0">
                <a:latin typeface="+mn-lt"/>
                <a:cs typeface="+mn-cs"/>
              </a:rPr>
              <a:t> </a:t>
            </a:r>
            <a:r>
              <a:rPr lang="ru-RU" dirty="0">
                <a:latin typeface="+mn-lt"/>
                <a:cs typeface="+mn-cs"/>
              </a:rPr>
              <a:t>Контроля – Государственный</a:t>
            </a:r>
            <a:r>
              <a:rPr lang="en-US" dirty="0">
                <a:latin typeface="+mn-lt"/>
                <a:cs typeface="+mn-cs"/>
              </a:rPr>
              <a:t> (</a:t>
            </a:r>
            <a:r>
              <a:rPr lang="ru-RU" dirty="0">
                <a:solidFill>
                  <a:srgbClr val="C00000"/>
                </a:solidFill>
                <a:latin typeface="+mn-lt"/>
                <a:cs typeface="+mn-cs"/>
              </a:rPr>
              <a:t>АЦК-Госзаказ</a:t>
            </a:r>
            <a:r>
              <a:rPr lang="en-US" dirty="0">
                <a:latin typeface="+mn-lt"/>
                <a:cs typeface="+mn-cs"/>
              </a:rPr>
              <a:t>)</a:t>
            </a:r>
            <a:endParaRPr lang="ru-RU" dirty="0">
              <a:latin typeface="+mn-lt"/>
              <a:cs typeface="+mn-cs"/>
            </a:endParaRPr>
          </a:p>
          <a:p>
            <a:pPr marL="302850" indent="-285750" eaLnBrk="0" hangingPunct="0">
              <a:spcBef>
                <a:spcPct val="20000"/>
              </a:spcBef>
              <a:buClr>
                <a:srgbClr val="002060"/>
              </a:buClr>
              <a:buFont typeface="Wingdings" pitchFamily="2" charset="2"/>
              <a:buChar char="ü"/>
            </a:pPr>
            <a:r>
              <a:rPr lang="ru-RU" dirty="0" smtClean="0">
                <a:latin typeface="+mn-lt"/>
                <a:cs typeface="+mn-cs"/>
              </a:rPr>
              <a:t>АИС-Доверие,  которая квитирует выставленные к оплате штрафы  с  фактической оплатой  по административным  протоколам</a:t>
            </a:r>
            <a:r>
              <a:rPr lang="ru-RU" dirty="0"/>
              <a:t> </a:t>
            </a:r>
            <a:r>
              <a:rPr lang="ru-RU" dirty="0" smtClean="0"/>
              <a:t>(государственная </a:t>
            </a:r>
            <a:r>
              <a:rPr lang="ru-RU" dirty="0"/>
              <a:t>информационная система о государственных и муниципальных платежах - </a:t>
            </a:r>
            <a:r>
              <a:rPr lang="ru-RU" dirty="0">
                <a:solidFill>
                  <a:srgbClr val="C00000"/>
                </a:solidFill>
              </a:rPr>
              <a:t>ГИС ГМП</a:t>
            </a:r>
            <a:r>
              <a:rPr lang="ru-RU" dirty="0" smtClean="0"/>
              <a:t>)</a:t>
            </a:r>
          </a:p>
          <a:p>
            <a:pPr marL="17100" eaLnBrk="0" hangingPunct="0">
              <a:spcBef>
                <a:spcPct val="20000"/>
              </a:spcBef>
              <a:buClr>
                <a:srgbClr val="002060"/>
              </a:buClr>
            </a:pPr>
            <a:endParaRPr lang="en-US" dirty="0">
              <a:latin typeface="+mn-lt"/>
              <a:cs typeface="+mn-cs"/>
            </a:endParaRPr>
          </a:p>
          <a:p>
            <a:pPr eaLnBrk="0" hangingPunct="0">
              <a:spcBef>
                <a:spcPct val="20000"/>
              </a:spcBef>
              <a:buClr>
                <a:schemeClr val="hlink"/>
              </a:buClr>
            </a:pPr>
            <a:r>
              <a:rPr lang="ru-RU" b="1" dirty="0" smtClean="0">
                <a:latin typeface="+mn-lt"/>
                <a:cs typeface="+mn-cs"/>
              </a:rPr>
              <a:t>ИС</a:t>
            </a:r>
            <a:r>
              <a:rPr lang="ru-RU" b="1" dirty="0">
                <a:latin typeface="+mn-lt"/>
                <a:cs typeface="+mn-cs"/>
              </a:rPr>
              <a:t>, предоставленные территориальными органами государственной власти </a:t>
            </a:r>
            <a:r>
              <a:rPr lang="ru-RU" b="1" dirty="0" smtClean="0">
                <a:latin typeface="+mn-lt"/>
                <a:cs typeface="+mn-cs"/>
              </a:rPr>
              <a:t>РФ (федеральное казначейство)</a:t>
            </a:r>
            <a:endParaRPr lang="ru-RU" b="1" dirty="0">
              <a:latin typeface="+mn-lt"/>
              <a:cs typeface="+mn-cs"/>
            </a:endParaRPr>
          </a:p>
          <a:p>
            <a:pPr marL="285750" indent="-285750" eaLnBrk="0" hangingPunct="0">
              <a:spcBef>
                <a:spcPct val="20000"/>
              </a:spcBef>
              <a:buClr>
                <a:srgbClr val="002060"/>
              </a:buClr>
              <a:buFont typeface="Wingdings" pitchFamily="2" charset="2"/>
              <a:buChar char="ü"/>
            </a:pPr>
            <a:r>
              <a:rPr lang="ru-RU" dirty="0">
                <a:latin typeface="+mn-lt"/>
                <a:cs typeface="+mn-cs"/>
              </a:rPr>
              <a:t>Система удаленного финансового документооборота (</a:t>
            </a:r>
            <a:r>
              <a:rPr lang="ru-RU" dirty="0">
                <a:solidFill>
                  <a:srgbClr val="C00000"/>
                </a:solidFill>
                <a:latin typeface="+mn-lt"/>
                <a:cs typeface="+mn-cs"/>
              </a:rPr>
              <a:t>СУФД</a:t>
            </a:r>
            <a:r>
              <a:rPr lang="ru-RU" dirty="0" smtClean="0">
                <a:latin typeface="+mn-lt"/>
                <a:cs typeface="+mn-cs"/>
              </a:rPr>
              <a:t>)</a:t>
            </a:r>
            <a:endParaRPr lang="en-US" dirty="0">
              <a:latin typeface="+mn-lt"/>
              <a:cs typeface="+mn-cs"/>
            </a:endParaRPr>
          </a:p>
          <a:p>
            <a:pPr algn="just"/>
            <a:r>
              <a:rPr lang="ru-RU" sz="1600" b="1" baseline="30000" dirty="0" smtClean="0">
                <a:solidFill>
                  <a:srgbClr val="2365AE"/>
                </a:solidFill>
                <a:latin typeface="Verdana" pitchFamily="34" charset="0"/>
                <a:ea typeface="Verdana" pitchFamily="34" charset="0"/>
                <a:cs typeface="Verdana" pitchFamily="34" charset="0"/>
              </a:rPr>
              <a:t> </a:t>
            </a:r>
          </a:p>
        </p:txBody>
      </p:sp>
    </p:spTree>
    <p:extLst>
      <p:ext uri="{BB962C8B-B14F-4D97-AF65-F5344CB8AC3E}">
        <p14:creationId xmlns:p14="http://schemas.microsoft.com/office/powerpoint/2010/main" val="140941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Иные </a:t>
            </a:r>
            <a:r>
              <a:rPr lang="ru-RU" sz="2000" dirty="0" smtClean="0"/>
              <a:t>системы, используемые КСП </a:t>
            </a:r>
            <a:endParaRPr lang="ru-RU" sz="2000" dirty="0"/>
          </a:p>
        </p:txBody>
      </p:sp>
      <p:sp>
        <p:nvSpPr>
          <p:cNvPr id="3" name="Объект 2"/>
          <p:cNvSpPr>
            <a:spLocks noGrp="1"/>
          </p:cNvSpPr>
          <p:nvPr>
            <p:ph idx="1"/>
          </p:nvPr>
        </p:nvSpPr>
        <p:spPr>
          <a:xfrm>
            <a:off x="251520" y="1340768"/>
            <a:ext cx="8435280" cy="5090195"/>
          </a:xfrm>
        </p:spPr>
        <p:txBody>
          <a:bodyPr/>
          <a:lstStyle/>
          <a:p>
            <a:pPr marL="0" indent="0">
              <a:buNone/>
            </a:pPr>
            <a:r>
              <a:rPr lang="ru-RU" sz="1800" dirty="0" smtClean="0"/>
              <a:t>Коммерческие системы</a:t>
            </a:r>
          </a:p>
          <a:p>
            <a:pPr marL="360000">
              <a:buClr>
                <a:srgbClr val="002060"/>
              </a:buClr>
              <a:buFont typeface="Wingdings" pitchFamily="2" charset="2"/>
              <a:buChar char="ü"/>
            </a:pPr>
            <a:r>
              <a:rPr lang="ru-RU" sz="1800" b="0" kern="1200" dirty="0" smtClean="0"/>
              <a:t>Веб-сервис </a:t>
            </a:r>
            <a:r>
              <a:rPr lang="ru-RU" sz="1800" b="0" kern="1200" dirty="0"/>
              <a:t>для проверки контрагентов: официальные источники информации ФНС России и Росстат (</a:t>
            </a:r>
            <a:r>
              <a:rPr lang="ru-RU" sz="1800" b="0" kern="1200" dirty="0" err="1">
                <a:solidFill>
                  <a:srgbClr val="C00000"/>
                </a:solidFill>
              </a:rPr>
              <a:t>Контур.Фокус</a:t>
            </a:r>
            <a:r>
              <a:rPr lang="ru-RU" sz="1800" b="0" kern="1200" dirty="0"/>
              <a:t>)</a:t>
            </a:r>
          </a:p>
          <a:p>
            <a:pPr marL="360000">
              <a:buClr>
                <a:srgbClr val="002060"/>
              </a:buClr>
              <a:buFont typeface="Wingdings" pitchFamily="2" charset="2"/>
              <a:buChar char="ü"/>
            </a:pPr>
            <a:r>
              <a:rPr lang="ru-RU" sz="1800" b="0" kern="1200" dirty="0"/>
              <a:t>Веб-сервис для оперативного поиска как коммерческих, так и государственных закупок по 44-ФЗ и 223-ФЗ (</a:t>
            </a:r>
            <a:r>
              <a:rPr lang="ru-RU" sz="1800" b="0" kern="1200" dirty="0" err="1">
                <a:solidFill>
                  <a:srgbClr val="C00000"/>
                </a:solidFill>
              </a:rPr>
              <a:t>Контур.Закупки</a:t>
            </a:r>
            <a:r>
              <a:rPr lang="ru-RU" sz="1800" b="0" kern="1200" dirty="0" smtClean="0"/>
              <a:t>)</a:t>
            </a:r>
          </a:p>
          <a:p>
            <a:pPr marL="360000">
              <a:buClr>
                <a:srgbClr val="002060"/>
              </a:buClr>
              <a:buFont typeface="Wingdings" pitchFamily="2" charset="2"/>
              <a:buChar char="ü"/>
            </a:pPr>
            <a:r>
              <a:rPr lang="ru-RU" sz="1800" b="0" kern="1200" dirty="0"/>
              <a:t>Система электронного документооборота  КСП и ЗС ИО  (</a:t>
            </a:r>
            <a:r>
              <a:rPr lang="ru-RU" sz="1800" b="0" kern="1200" dirty="0">
                <a:solidFill>
                  <a:srgbClr val="C00000"/>
                </a:solidFill>
              </a:rPr>
              <a:t>Дело</a:t>
            </a:r>
            <a:r>
              <a:rPr lang="ru-RU" sz="1800" b="0" kern="1200" dirty="0"/>
              <a:t>)</a:t>
            </a:r>
          </a:p>
          <a:p>
            <a:pPr marL="0" indent="0">
              <a:buNone/>
            </a:pPr>
            <a:r>
              <a:rPr lang="ru-RU" sz="1800" dirty="0" smtClean="0"/>
              <a:t>Собственные решения</a:t>
            </a:r>
            <a:endParaRPr lang="ru-RU" sz="1800" dirty="0"/>
          </a:p>
          <a:p>
            <a:pPr marL="360000">
              <a:buClr>
                <a:srgbClr val="002060"/>
              </a:buClr>
              <a:buFont typeface="Wingdings" pitchFamily="2" charset="2"/>
              <a:buChar char="ü"/>
            </a:pPr>
            <a:r>
              <a:rPr lang="ru-RU" sz="1800" b="0" kern="1200" dirty="0" smtClean="0"/>
              <a:t>Электронный каталог документов </a:t>
            </a:r>
            <a:r>
              <a:rPr lang="ru-RU" sz="1800" b="0" kern="1200" dirty="0"/>
              <a:t>КСП ИО – размещение НПА, распоряжений, отчетов, </a:t>
            </a:r>
            <a:r>
              <a:rPr lang="ru-RU" sz="1800" b="0" kern="1200" dirty="0" smtClean="0"/>
              <a:t>заключений (</a:t>
            </a:r>
            <a:r>
              <a:rPr lang="ru-RU" sz="1800" b="0" kern="1200" dirty="0" smtClean="0">
                <a:solidFill>
                  <a:srgbClr val="C00000"/>
                </a:solidFill>
              </a:rPr>
              <a:t>Гипертекст</a:t>
            </a:r>
            <a:r>
              <a:rPr lang="ru-RU" sz="1800" b="0" kern="1200" dirty="0" smtClean="0"/>
              <a:t>)</a:t>
            </a:r>
            <a:endParaRPr lang="ru-RU" sz="1800" b="0" kern="1200" dirty="0"/>
          </a:p>
          <a:p>
            <a:pPr marL="0" indent="0">
              <a:buNone/>
            </a:pPr>
            <a:r>
              <a:rPr lang="ru-RU" sz="1800" dirty="0" smtClean="0"/>
              <a:t>Решение на стадии внедрения</a:t>
            </a:r>
            <a:endParaRPr lang="ru-RU" sz="1800" dirty="0"/>
          </a:p>
          <a:p>
            <a:pPr marL="360000">
              <a:buClr>
                <a:srgbClr val="002060"/>
              </a:buClr>
              <a:buFont typeface="Wingdings" pitchFamily="2" charset="2"/>
              <a:buChar char="ü"/>
            </a:pPr>
            <a:r>
              <a:rPr lang="ru-RU" sz="1800" b="0" kern="1200" dirty="0" smtClean="0"/>
              <a:t>Единый </a:t>
            </a:r>
            <a:r>
              <a:rPr lang="ru-RU" sz="1800" b="0" kern="1200" dirty="0"/>
              <a:t>портал бюджетной системы Российской Федерации (</a:t>
            </a:r>
            <a:r>
              <a:rPr lang="ru-RU" sz="1800" b="0" kern="1200" dirty="0">
                <a:solidFill>
                  <a:srgbClr val="C00000"/>
                </a:solidFill>
              </a:rPr>
              <a:t>Электронный бюджет</a:t>
            </a:r>
            <a:r>
              <a:rPr lang="ru-RU" sz="1800" b="0" kern="1200" dirty="0" smtClean="0"/>
              <a:t>)</a:t>
            </a:r>
            <a:endParaRPr lang="ru-RU" sz="1800" b="0" kern="1200" dirty="0"/>
          </a:p>
          <a:p>
            <a:pPr marL="0" indent="0">
              <a:buNone/>
            </a:pPr>
            <a:r>
              <a:rPr lang="ru-RU" sz="1800" dirty="0" smtClean="0"/>
              <a:t>Система видеоконференции</a:t>
            </a:r>
            <a:endParaRPr lang="ru-RU" sz="1800" dirty="0"/>
          </a:p>
          <a:p>
            <a:pPr marL="360000">
              <a:buClr>
                <a:srgbClr val="002060"/>
              </a:buClr>
              <a:buFont typeface="Wingdings" pitchFamily="2" charset="2"/>
              <a:buChar char="ü"/>
            </a:pPr>
            <a:r>
              <a:rPr lang="ru-RU" sz="1800" b="0" kern="1200" dirty="0"/>
              <a:t>Система ВКС (</a:t>
            </a:r>
            <a:r>
              <a:rPr lang="ru-RU" sz="1800" b="0" kern="1200" dirty="0">
                <a:solidFill>
                  <a:srgbClr val="C00000"/>
                </a:solidFill>
              </a:rPr>
              <a:t>portalkso.imind.ru</a:t>
            </a:r>
            <a:r>
              <a:rPr lang="ru-RU" sz="1800" b="0" kern="1200" dirty="0"/>
              <a:t>)</a:t>
            </a:r>
          </a:p>
          <a:p>
            <a:pPr marL="0" indent="0">
              <a:buNone/>
            </a:pPr>
            <a:endParaRPr lang="ru-RU" sz="1600" b="0" dirty="0"/>
          </a:p>
          <a:p>
            <a:pPr marL="0" indent="0">
              <a:buNone/>
            </a:pPr>
            <a:endParaRPr lang="ru-RU" sz="1600" b="0" dirty="0"/>
          </a:p>
          <a:p>
            <a:pPr marL="0" indent="0">
              <a:buNone/>
            </a:pPr>
            <a:endParaRPr lang="ru-RU" sz="1600" b="0" dirty="0"/>
          </a:p>
          <a:p>
            <a:pPr marL="0" indent="0">
              <a:buNone/>
            </a:pPr>
            <a:endParaRPr lang="ru-RU" sz="1600" b="0" dirty="0"/>
          </a:p>
        </p:txBody>
      </p:sp>
      <p:sp>
        <p:nvSpPr>
          <p:cNvPr id="4" name="Номер слайда 3"/>
          <p:cNvSpPr>
            <a:spLocks noGrp="1"/>
          </p:cNvSpPr>
          <p:nvPr>
            <p:ph type="sldNum" sz="quarter" idx="12"/>
          </p:nvPr>
        </p:nvSpPr>
        <p:spPr/>
        <p:txBody>
          <a:bodyPr/>
          <a:lstStyle/>
          <a:p>
            <a:pPr>
              <a:defRPr/>
            </a:pPr>
            <a:fld id="{B219E02F-2CAC-4C61-957A-0EF56678B602}" type="slidenum">
              <a:rPr lang="en-US" smtClean="0"/>
              <a:pPr>
                <a:defRPr/>
              </a:pPr>
              <a:t>3</a:t>
            </a:fld>
            <a:endParaRPr lang="en-US"/>
          </a:p>
        </p:txBody>
      </p:sp>
    </p:spTree>
    <p:extLst>
      <p:ext uri="{BB962C8B-B14F-4D97-AF65-F5344CB8AC3E}">
        <p14:creationId xmlns:p14="http://schemas.microsoft.com/office/powerpoint/2010/main" val="3000588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Техническое </a:t>
            </a:r>
            <a:r>
              <a:rPr lang="ru-RU" sz="2000" dirty="0" smtClean="0"/>
              <a:t>обеспечение деятельности КСП </a:t>
            </a:r>
            <a:endParaRPr lang="ru-RU" sz="2000" dirty="0"/>
          </a:p>
        </p:txBody>
      </p:sp>
      <p:sp>
        <p:nvSpPr>
          <p:cNvPr id="4" name="Номер слайда 3"/>
          <p:cNvSpPr>
            <a:spLocks noGrp="1"/>
          </p:cNvSpPr>
          <p:nvPr>
            <p:ph type="sldNum" sz="quarter" idx="12"/>
          </p:nvPr>
        </p:nvSpPr>
        <p:spPr/>
        <p:txBody>
          <a:bodyPr/>
          <a:lstStyle/>
          <a:p>
            <a:pPr>
              <a:defRPr/>
            </a:pPr>
            <a:fld id="{B219E02F-2CAC-4C61-957A-0EF56678B602}" type="slidenum">
              <a:rPr lang="en-US" smtClean="0"/>
              <a:pPr>
                <a:defRPr/>
              </a:pPr>
              <a:t>4</a:t>
            </a:fld>
            <a:endParaRPr lang="en-US"/>
          </a:p>
        </p:txBody>
      </p:sp>
      <p:sp>
        <p:nvSpPr>
          <p:cNvPr id="5" name="Объект 4"/>
          <p:cNvSpPr>
            <a:spLocks noGrp="1"/>
          </p:cNvSpPr>
          <p:nvPr>
            <p:ph idx="1"/>
          </p:nvPr>
        </p:nvSpPr>
        <p:spPr>
          <a:xfrm>
            <a:off x="107506" y="1196752"/>
            <a:ext cx="8928992" cy="5400600"/>
          </a:xfrm>
        </p:spPr>
        <p:txBody>
          <a:bodyPr/>
          <a:lstStyle/>
          <a:p>
            <a:pPr algn="just">
              <a:buClr>
                <a:schemeClr val="tx1"/>
              </a:buClr>
              <a:buFont typeface="Wingdings" pitchFamily="2" charset="2"/>
              <a:buChar char="ü"/>
            </a:pPr>
            <a:r>
              <a:rPr lang="ru-RU" sz="1600" dirty="0" smtClean="0"/>
              <a:t>Сайт </a:t>
            </a:r>
            <a:r>
              <a:rPr lang="ru-RU" sz="1600" dirty="0"/>
              <a:t>КСП Иркутской </a:t>
            </a:r>
            <a:r>
              <a:rPr lang="ru-RU" sz="1600" dirty="0" smtClean="0"/>
              <a:t>области  (сопровождение 10 тыс. рублей в год)</a:t>
            </a:r>
          </a:p>
          <a:p>
            <a:pPr marL="0" indent="0" algn="just">
              <a:buClr>
                <a:schemeClr val="tx1"/>
              </a:buClr>
              <a:buNone/>
            </a:pPr>
            <a:r>
              <a:rPr lang="ru-RU" sz="1600" dirty="0" smtClean="0"/>
              <a:t>     Шаблон для сайтов КСО МО Иркутской области  (15 из 52)</a:t>
            </a:r>
          </a:p>
          <a:p>
            <a:pPr marL="0" indent="0" algn="just">
              <a:buClr>
                <a:schemeClr val="tx1"/>
              </a:buClr>
              <a:buNone/>
            </a:pPr>
            <a:endParaRPr lang="ru-RU" sz="1200" dirty="0" smtClean="0"/>
          </a:p>
          <a:p>
            <a:pPr algn="just">
              <a:buClr>
                <a:schemeClr val="tx1"/>
              </a:buClr>
              <a:buFont typeface="Wingdings" pitchFamily="2" charset="2"/>
              <a:buChar char="ü"/>
            </a:pPr>
            <a:r>
              <a:rPr lang="ru-RU" sz="1600" dirty="0" smtClean="0"/>
              <a:t>Обеспечен качественный </a:t>
            </a:r>
            <a:r>
              <a:rPr lang="ru-RU" sz="1600" dirty="0" smtClean="0">
                <a:solidFill>
                  <a:srgbClr val="C00000"/>
                </a:solidFill>
              </a:rPr>
              <a:t>доступ</a:t>
            </a:r>
            <a:r>
              <a:rPr lang="ru-RU" sz="1600" dirty="0" smtClean="0"/>
              <a:t> </a:t>
            </a:r>
            <a:r>
              <a:rPr lang="ru-RU" sz="1600" dirty="0"/>
              <a:t>к </a:t>
            </a:r>
            <a:r>
              <a:rPr lang="ru-RU" sz="1600" dirty="0" smtClean="0"/>
              <a:t>основным ГИС Иркутской области посредством оптоволоконного соединения </a:t>
            </a:r>
          </a:p>
          <a:p>
            <a:pPr marL="0" indent="0" algn="just">
              <a:buClr>
                <a:schemeClr val="tx1"/>
              </a:buClr>
              <a:buNone/>
            </a:pPr>
            <a:r>
              <a:rPr lang="ru-RU" sz="1600" dirty="0" smtClean="0"/>
              <a:t>     - до серверов  </a:t>
            </a:r>
            <a:r>
              <a:rPr lang="ru-RU" sz="1600" dirty="0"/>
              <a:t>Правительства Иркутской </a:t>
            </a:r>
            <a:r>
              <a:rPr lang="ru-RU" sz="1600" dirty="0" smtClean="0"/>
              <a:t>области</a:t>
            </a:r>
            <a:endParaRPr lang="ru-RU" sz="1600" dirty="0"/>
          </a:p>
          <a:p>
            <a:pPr marL="0" indent="0" algn="just">
              <a:buClr>
                <a:schemeClr val="tx1"/>
              </a:buClr>
              <a:buNone/>
            </a:pPr>
            <a:r>
              <a:rPr lang="ru-RU" sz="1600" dirty="0" smtClean="0"/>
              <a:t>     - до </a:t>
            </a:r>
            <a:r>
              <a:rPr lang="ru-RU" sz="1600" dirty="0"/>
              <a:t>оборудования Законодательного Собрания Иркутской </a:t>
            </a:r>
            <a:r>
              <a:rPr lang="ru-RU" sz="1600" dirty="0" smtClean="0"/>
              <a:t>области</a:t>
            </a:r>
          </a:p>
          <a:p>
            <a:pPr marL="0" indent="0" algn="just">
              <a:buClr>
                <a:schemeClr val="tx1"/>
              </a:buClr>
              <a:buNone/>
            </a:pPr>
            <a:endParaRPr lang="ru-RU" sz="1050" dirty="0" smtClean="0"/>
          </a:p>
          <a:p>
            <a:pPr algn="just">
              <a:buClr>
                <a:schemeClr val="tx1"/>
              </a:buClr>
              <a:buFont typeface="Wingdings" pitchFamily="2" charset="2"/>
              <a:buChar char="ü"/>
            </a:pPr>
            <a:r>
              <a:rPr lang="ru-RU" sz="1600" dirty="0" smtClean="0"/>
              <a:t>Технически реализован доступ </a:t>
            </a:r>
            <a:r>
              <a:rPr lang="ru-RU" sz="1600" dirty="0"/>
              <a:t>к серверу </a:t>
            </a:r>
            <a:r>
              <a:rPr lang="ru-RU" sz="1600" dirty="0" err="1" smtClean="0"/>
              <a:t>КонсультантПлюс</a:t>
            </a:r>
            <a:r>
              <a:rPr lang="ru-RU" sz="1600" dirty="0" smtClean="0"/>
              <a:t> и </a:t>
            </a:r>
            <a:r>
              <a:rPr lang="ru-RU" sz="1600" dirty="0"/>
              <a:t>системам Законодательного </a:t>
            </a:r>
            <a:r>
              <a:rPr lang="ru-RU" sz="1600" dirty="0" smtClean="0"/>
              <a:t>Собрания ИО,  </a:t>
            </a:r>
            <a:r>
              <a:rPr lang="ru-RU" sz="1600" dirty="0"/>
              <a:t>в том числе </a:t>
            </a:r>
            <a:r>
              <a:rPr lang="ru-RU" sz="1600" dirty="0" smtClean="0"/>
              <a:t>онлайн-трансляции сессий и всех мероприятий  ЗС Иркутской области в многопоточном режиме  (</a:t>
            </a:r>
            <a:r>
              <a:rPr lang="ru-RU" sz="1600" dirty="0" smtClean="0">
                <a:solidFill>
                  <a:srgbClr val="C00000"/>
                </a:solidFill>
              </a:rPr>
              <a:t>на каждое рабочее </a:t>
            </a:r>
            <a:r>
              <a:rPr lang="ru-RU" sz="1600" dirty="0" smtClean="0"/>
              <a:t>место сотрудников КСП Иркутской области без ограничений)</a:t>
            </a:r>
          </a:p>
          <a:p>
            <a:pPr algn="just">
              <a:buClr>
                <a:schemeClr val="tx1"/>
              </a:buClr>
              <a:buFont typeface="Wingdings" pitchFamily="2" charset="2"/>
              <a:buChar char="ü"/>
            </a:pPr>
            <a:endParaRPr lang="ru-RU" sz="1050" dirty="0" smtClean="0"/>
          </a:p>
          <a:p>
            <a:pPr algn="just">
              <a:buClr>
                <a:schemeClr val="tx1"/>
              </a:buClr>
              <a:buFont typeface="Wingdings" pitchFamily="2" charset="2"/>
              <a:buChar char="ü"/>
            </a:pPr>
            <a:r>
              <a:rPr lang="ru-RU" sz="1600" dirty="0" smtClean="0"/>
              <a:t>Каждый сотрудник КСП Иркутской области обеспечен современным автоматизированным рабочим местом, включая оргтехнику, телефонию, ноутбуком (с доступом в Интернет и к </a:t>
            </a:r>
            <a:r>
              <a:rPr lang="ru-RU" sz="1600" dirty="0" err="1" smtClean="0"/>
              <a:t>КонсультантПлюс</a:t>
            </a:r>
            <a:r>
              <a:rPr lang="ru-RU" sz="1600" dirty="0" smtClean="0"/>
              <a:t>). На отдельных рабочих местах производится </a:t>
            </a:r>
            <a:r>
              <a:rPr lang="ru-RU" sz="1600" dirty="0"/>
              <a:t>подключение </a:t>
            </a:r>
            <a:r>
              <a:rPr lang="ru-RU" sz="1600" dirty="0">
                <a:solidFill>
                  <a:srgbClr val="C00000"/>
                </a:solidFill>
              </a:rPr>
              <a:t>второго монитора </a:t>
            </a:r>
            <a:r>
              <a:rPr lang="ru-RU" sz="1600" dirty="0"/>
              <a:t>для удобства при работе с большим объемом данных (проверки, отчетность, сбор и обобщение</a:t>
            </a:r>
            <a:r>
              <a:rPr lang="ru-RU" sz="1600" dirty="0" smtClean="0"/>
              <a:t>). </a:t>
            </a:r>
            <a:r>
              <a:rPr lang="ru-RU" sz="1600" smtClean="0"/>
              <a:t>Обучение офисному  ПО. </a:t>
            </a:r>
            <a:endParaRPr lang="ru-RU" sz="1600" dirty="0"/>
          </a:p>
          <a:p>
            <a:pPr marL="0" indent="0" algn="just">
              <a:buClr>
                <a:schemeClr val="tx1"/>
              </a:buClr>
              <a:buNone/>
            </a:pPr>
            <a:endParaRPr lang="ru-RU" sz="1600" dirty="0"/>
          </a:p>
          <a:p>
            <a:pPr marL="0" indent="361950" algn="just">
              <a:buNone/>
            </a:pPr>
            <a:endParaRPr lang="ru-RU" sz="1400" dirty="0"/>
          </a:p>
          <a:p>
            <a:pPr marL="0" indent="361950" algn="just">
              <a:buNone/>
            </a:pPr>
            <a:endParaRPr lang="ru-RU" sz="1400" dirty="0"/>
          </a:p>
          <a:p>
            <a:pPr marL="0" indent="361950" algn="just">
              <a:buNone/>
            </a:pPr>
            <a:endParaRPr lang="ru-RU" sz="1400" b="0" dirty="0"/>
          </a:p>
          <a:p>
            <a:pPr marL="0" indent="361950" algn="just">
              <a:buNone/>
            </a:pPr>
            <a:endParaRPr lang="ru-RU" sz="1400" b="0" dirty="0"/>
          </a:p>
        </p:txBody>
      </p:sp>
    </p:spTree>
    <p:extLst>
      <p:ext uri="{BB962C8B-B14F-4D97-AF65-F5344CB8AC3E}">
        <p14:creationId xmlns:p14="http://schemas.microsoft.com/office/powerpoint/2010/main" val="2540340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Проблематика </a:t>
            </a:r>
          </a:p>
        </p:txBody>
      </p:sp>
      <p:sp>
        <p:nvSpPr>
          <p:cNvPr id="4" name="Номер слайда 3"/>
          <p:cNvSpPr>
            <a:spLocks noGrp="1"/>
          </p:cNvSpPr>
          <p:nvPr>
            <p:ph type="sldNum" sz="quarter" idx="12"/>
          </p:nvPr>
        </p:nvSpPr>
        <p:spPr/>
        <p:txBody>
          <a:bodyPr/>
          <a:lstStyle/>
          <a:p>
            <a:pPr>
              <a:defRPr/>
            </a:pPr>
            <a:fld id="{B219E02F-2CAC-4C61-957A-0EF56678B602}" type="slidenum">
              <a:rPr lang="en-US" smtClean="0"/>
              <a:pPr>
                <a:defRPr/>
              </a:pPr>
              <a:t>5</a:t>
            </a:fld>
            <a:endParaRPr lang="en-US"/>
          </a:p>
        </p:txBody>
      </p:sp>
      <p:sp>
        <p:nvSpPr>
          <p:cNvPr id="5" name="Объект 4"/>
          <p:cNvSpPr>
            <a:spLocks noGrp="1"/>
          </p:cNvSpPr>
          <p:nvPr>
            <p:ph idx="1"/>
          </p:nvPr>
        </p:nvSpPr>
        <p:spPr>
          <a:xfrm>
            <a:off x="107506" y="1196752"/>
            <a:ext cx="8928992" cy="5400600"/>
          </a:xfrm>
        </p:spPr>
        <p:txBody>
          <a:bodyPr/>
          <a:lstStyle/>
          <a:p>
            <a:pPr marL="0" indent="0" algn="just">
              <a:buClr>
                <a:schemeClr val="tx1"/>
              </a:buClr>
              <a:buNone/>
            </a:pPr>
            <a:r>
              <a:rPr lang="ru-RU" sz="1600" dirty="0"/>
              <a:t>Системы предоставляющие доступ по средствам сайтов-порталов имеют проблемы связанные со скоростью обработки данных:</a:t>
            </a:r>
          </a:p>
          <a:p>
            <a:pPr algn="just">
              <a:buClr>
                <a:schemeClr val="tx1"/>
              </a:buClr>
              <a:buFont typeface="Wingdings" pitchFamily="2" charset="2"/>
              <a:buChar char="ü"/>
            </a:pPr>
            <a:endParaRPr lang="ru-RU" sz="1600" dirty="0"/>
          </a:p>
          <a:p>
            <a:pPr algn="just">
              <a:buClr>
                <a:schemeClr val="tx1"/>
              </a:buClr>
              <a:buFont typeface="Wingdings" pitchFamily="2" charset="2"/>
              <a:buChar char="ü"/>
            </a:pPr>
            <a:r>
              <a:rPr lang="ru-RU" sz="1600" dirty="0" smtClean="0">
                <a:solidFill>
                  <a:srgbClr val="C00000"/>
                </a:solidFill>
              </a:rPr>
              <a:t>Долгое </a:t>
            </a:r>
            <a:r>
              <a:rPr lang="ru-RU" sz="1600" dirty="0"/>
              <a:t>ожидание выгрузки-загрузки данных (от минуты до невозможности отображения информации)</a:t>
            </a:r>
          </a:p>
          <a:p>
            <a:pPr algn="just">
              <a:buClr>
                <a:schemeClr val="tx1"/>
              </a:buClr>
              <a:buFont typeface="Wingdings" pitchFamily="2" charset="2"/>
              <a:buChar char="ü"/>
            </a:pPr>
            <a:endParaRPr lang="ru-RU" sz="1600" dirty="0"/>
          </a:p>
          <a:p>
            <a:pPr algn="just">
              <a:buClr>
                <a:schemeClr val="tx1"/>
              </a:buClr>
              <a:buFont typeface="Wingdings" pitchFamily="2" charset="2"/>
              <a:buChar char="ü"/>
            </a:pPr>
            <a:r>
              <a:rPr lang="ru-RU" sz="1600" dirty="0" smtClean="0"/>
              <a:t>Предоставление </a:t>
            </a:r>
            <a:r>
              <a:rPr lang="ru-RU" sz="1600" dirty="0"/>
              <a:t>данных в </a:t>
            </a:r>
            <a:r>
              <a:rPr lang="ru-RU" sz="1600" dirty="0">
                <a:solidFill>
                  <a:srgbClr val="C00000"/>
                </a:solidFill>
              </a:rPr>
              <a:t>неудобном </a:t>
            </a:r>
            <a:r>
              <a:rPr lang="ru-RU" sz="1600" dirty="0" smtClean="0"/>
              <a:t>виде </a:t>
            </a:r>
            <a:r>
              <a:rPr lang="ru-RU" sz="1600" dirty="0"/>
              <a:t>для работы с ними (портал «Электронный бюджет», формат JSON – по официальному ответу от </a:t>
            </a:r>
            <a:r>
              <a:rPr lang="ru-RU" sz="1600" dirty="0" err="1"/>
              <a:t>тех.подержки</a:t>
            </a:r>
            <a:r>
              <a:rPr lang="ru-RU" sz="1600" dirty="0"/>
              <a:t> формат JSON не может быть переведен в формат MS </a:t>
            </a:r>
            <a:r>
              <a:rPr lang="ru-RU" sz="1600" dirty="0" err="1"/>
              <a:t>Excel</a:t>
            </a:r>
            <a:r>
              <a:rPr lang="ru-RU" sz="1600" dirty="0"/>
              <a:t>)</a:t>
            </a:r>
          </a:p>
          <a:p>
            <a:pPr algn="just">
              <a:buClr>
                <a:schemeClr val="tx1"/>
              </a:buClr>
              <a:buFont typeface="Wingdings" pitchFamily="2" charset="2"/>
              <a:buChar char="ü"/>
            </a:pPr>
            <a:endParaRPr lang="ru-RU" sz="1600" dirty="0"/>
          </a:p>
          <a:p>
            <a:pPr algn="just">
              <a:buClr>
                <a:schemeClr val="tx1"/>
              </a:buClr>
              <a:buFont typeface="Wingdings" pitchFamily="2" charset="2"/>
              <a:buChar char="ü"/>
            </a:pPr>
            <a:r>
              <a:rPr lang="ru-RU" sz="1600" dirty="0" smtClean="0">
                <a:solidFill>
                  <a:srgbClr val="C00000"/>
                </a:solidFill>
              </a:rPr>
              <a:t>Дороговизна</a:t>
            </a:r>
            <a:r>
              <a:rPr lang="ru-RU" sz="1600" dirty="0" smtClean="0"/>
              <a:t> </a:t>
            </a:r>
            <a:r>
              <a:rPr lang="ru-RU" sz="1600" dirty="0"/>
              <a:t>ПО для обновления АРМ (операционная система, офисные приложения и т.д</a:t>
            </a:r>
            <a:r>
              <a:rPr lang="ru-RU" sz="1600" dirty="0" smtClean="0"/>
              <a:t>.), возможные льготы и программы</a:t>
            </a:r>
            <a:endParaRPr lang="ru-RU" sz="1600" dirty="0"/>
          </a:p>
          <a:p>
            <a:pPr algn="just">
              <a:buClr>
                <a:schemeClr val="tx1"/>
              </a:buClr>
              <a:buFont typeface="Wingdings" pitchFamily="2" charset="2"/>
              <a:buChar char="ü"/>
            </a:pPr>
            <a:endParaRPr lang="ru-RU" sz="1600" dirty="0" smtClean="0"/>
          </a:p>
          <a:p>
            <a:pPr marL="0" indent="0" algn="just">
              <a:buClr>
                <a:schemeClr val="tx1"/>
              </a:buClr>
              <a:buNone/>
            </a:pPr>
            <a:endParaRPr lang="ru-RU" sz="1600" dirty="0"/>
          </a:p>
          <a:p>
            <a:pPr marL="0" indent="0" algn="just">
              <a:buClr>
                <a:schemeClr val="tx1"/>
              </a:buClr>
              <a:buNone/>
            </a:pPr>
            <a:r>
              <a:rPr lang="ru-RU" sz="1600" dirty="0" smtClean="0"/>
              <a:t>    Предложение -  доступ к информационным системам  для КСО  закрепить на законодательной основе</a:t>
            </a:r>
            <a:endParaRPr lang="ru-RU" sz="1600" dirty="0"/>
          </a:p>
        </p:txBody>
      </p:sp>
    </p:spTree>
    <p:extLst>
      <p:ext uri="{BB962C8B-B14F-4D97-AF65-F5344CB8AC3E}">
        <p14:creationId xmlns:p14="http://schemas.microsoft.com/office/powerpoint/2010/main" val="13035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Прямоугольник 22"/>
          <p:cNvSpPr/>
          <p:nvPr/>
        </p:nvSpPr>
        <p:spPr>
          <a:xfrm>
            <a:off x="2193875" y="266273"/>
            <a:ext cx="4762907" cy="477054"/>
          </a:xfrm>
          <a:prstGeom prst="rect">
            <a:avLst/>
          </a:prstGeom>
          <a:noFill/>
        </p:spPr>
        <p:txBody>
          <a:bodyPr wrap="none" lIns="91440" tIns="45720" rIns="91440" bIns="45720">
            <a:spAutoFit/>
          </a:bodyPr>
          <a:lstStyle/>
          <a:p>
            <a:pPr algn="ctr" fontAlgn="auto">
              <a:spcBef>
                <a:spcPts val="0"/>
              </a:spcBef>
              <a:spcAft>
                <a:spcPts val="0"/>
              </a:spcAft>
            </a:pPr>
            <a:r>
              <a:rPr lang="en-US" sz="2500" dirty="0">
                <a:ln w="0"/>
                <a:solidFill>
                  <a:srgbClr val="0070C0"/>
                </a:solidFill>
                <a:effectLst>
                  <a:outerShdw blurRad="38100" dist="25400" dir="5400000" algn="ctr" rotWithShape="0">
                    <a:srgbClr val="6E747A">
                      <a:alpha val="43000"/>
                    </a:srgbClr>
                  </a:outerShdw>
                </a:effectLst>
                <a:latin typeface="Calibri"/>
                <a:cs typeface="+mn-cs"/>
              </a:rPr>
              <a:t>D</a:t>
            </a:r>
            <a:r>
              <a:rPr lang="ru-RU" sz="2500" dirty="0">
                <a:ln w="0"/>
                <a:solidFill>
                  <a:srgbClr val="5B9BD5"/>
                </a:solidFill>
                <a:effectLst>
                  <a:outerShdw blurRad="38100" dist="25400" dir="5400000" algn="ctr" rotWithShape="0">
                    <a:srgbClr val="6E747A">
                      <a:alpha val="43000"/>
                    </a:srgbClr>
                  </a:outerShdw>
                </a:effectLst>
                <a:latin typeface="Calibri"/>
                <a:cs typeface="+mn-cs"/>
              </a:rPr>
              <a:t>: НП «ЦИФРОВАЯ ЭКОНОМИКА»</a:t>
            </a:r>
          </a:p>
        </p:txBody>
      </p:sp>
      <p:cxnSp>
        <p:nvCxnSpPr>
          <p:cNvPr id="25" name="Прямая соединительная линия 24"/>
          <p:cNvCxnSpPr/>
          <p:nvPr/>
        </p:nvCxnSpPr>
        <p:spPr>
          <a:xfrm>
            <a:off x="353848" y="1128492"/>
            <a:ext cx="8472099" cy="0"/>
          </a:xfrm>
          <a:prstGeom prst="line">
            <a:avLst/>
          </a:prstGeom>
          <a:ln w="28575"/>
        </p:spPr>
        <p:style>
          <a:lnRef idx="1">
            <a:schemeClr val="accent5"/>
          </a:lnRef>
          <a:fillRef idx="0">
            <a:schemeClr val="accent5"/>
          </a:fillRef>
          <a:effectRef idx="0">
            <a:schemeClr val="accent5"/>
          </a:effectRef>
          <a:fontRef idx="minor">
            <a:schemeClr val="tx1"/>
          </a:fontRef>
        </p:style>
      </p:cxnSp>
      <p:cxnSp>
        <p:nvCxnSpPr>
          <p:cNvPr id="29" name="Прямая соединительная линия 28"/>
          <p:cNvCxnSpPr/>
          <p:nvPr/>
        </p:nvCxnSpPr>
        <p:spPr>
          <a:xfrm flipV="1">
            <a:off x="453716" y="3796300"/>
            <a:ext cx="8570843" cy="13081"/>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25723" y="1756330"/>
            <a:ext cx="1805751" cy="954107"/>
          </a:xfrm>
          <a:prstGeom prst="rect">
            <a:avLst/>
          </a:prstGeom>
          <a:noFill/>
        </p:spPr>
        <p:txBody>
          <a:bodyPr wrap="none" rtlCol="0">
            <a:spAutoFit/>
          </a:bodyPr>
          <a:lstStyle/>
          <a:p>
            <a:pPr fontAlgn="auto">
              <a:spcBef>
                <a:spcPts val="0"/>
              </a:spcBef>
              <a:spcAft>
                <a:spcPts val="0"/>
              </a:spcAft>
            </a:pPr>
            <a:r>
              <a:rPr lang="ru-RU" sz="1400" dirty="0" smtClean="0">
                <a:solidFill>
                  <a:srgbClr val="0070C0"/>
                </a:solidFill>
                <a:latin typeface="Calibri"/>
                <a:cs typeface="+mn-cs"/>
              </a:rPr>
              <a:t>Финансирование</a:t>
            </a:r>
            <a:endParaRPr lang="en-US" sz="1400" dirty="0" smtClean="0">
              <a:solidFill>
                <a:srgbClr val="0070C0"/>
              </a:solidFill>
              <a:latin typeface="Calibri"/>
              <a:cs typeface="+mn-cs"/>
            </a:endParaRPr>
          </a:p>
          <a:p>
            <a:pPr fontAlgn="auto">
              <a:spcBef>
                <a:spcPts val="0"/>
              </a:spcBef>
              <a:spcAft>
                <a:spcPts val="0"/>
              </a:spcAft>
            </a:pPr>
            <a:r>
              <a:rPr lang="ru-RU" sz="1400" dirty="0" smtClean="0">
                <a:solidFill>
                  <a:srgbClr val="0070C0"/>
                </a:solidFill>
                <a:latin typeface="Calibri"/>
                <a:cs typeface="+mn-cs"/>
              </a:rPr>
              <a:t>РП</a:t>
            </a:r>
            <a:r>
              <a:rPr lang="en-US" sz="1400" dirty="0" smtClean="0">
                <a:solidFill>
                  <a:srgbClr val="0070C0"/>
                </a:solidFill>
                <a:latin typeface="Calibri"/>
                <a:cs typeface="+mn-cs"/>
              </a:rPr>
              <a:t> </a:t>
            </a:r>
            <a:r>
              <a:rPr lang="ru-RU" sz="1400" dirty="0" smtClean="0">
                <a:solidFill>
                  <a:srgbClr val="0070C0"/>
                </a:solidFill>
                <a:latin typeface="Calibri"/>
                <a:cs typeface="+mn-cs"/>
              </a:rPr>
              <a:t>предусмотренное</a:t>
            </a:r>
            <a:endParaRPr lang="en-US" sz="1400" dirty="0" smtClean="0">
              <a:solidFill>
                <a:srgbClr val="0070C0"/>
              </a:solidFill>
              <a:latin typeface="Calibri"/>
              <a:cs typeface="+mn-cs"/>
            </a:endParaRPr>
          </a:p>
          <a:p>
            <a:pPr fontAlgn="auto">
              <a:spcBef>
                <a:spcPts val="0"/>
              </a:spcBef>
              <a:spcAft>
                <a:spcPts val="0"/>
              </a:spcAft>
            </a:pPr>
            <a:r>
              <a:rPr lang="ru-RU" sz="1400" dirty="0" smtClean="0">
                <a:solidFill>
                  <a:srgbClr val="0070C0"/>
                </a:solidFill>
                <a:latin typeface="Calibri"/>
                <a:cs typeface="+mn-cs"/>
              </a:rPr>
              <a:t>паспортом</a:t>
            </a:r>
            <a:endParaRPr lang="ru-RU" sz="1400" dirty="0">
              <a:solidFill>
                <a:srgbClr val="0070C0"/>
              </a:solidFill>
              <a:latin typeface="Calibri"/>
              <a:cs typeface="+mn-cs"/>
            </a:endParaRPr>
          </a:p>
          <a:p>
            <a:pPr fontAlgn="auto">
              <a:spcBef>
                <a:spcPts val="0"/>
              </a:spcBef>
              <a:spcAft>
                <a:spcPts val="0"/>
              </a:spcAft>
            </a:pPr>
            <a:endParaRPr lang="ru-RU" sz="1400" dirty="0">
              <a:solidFill>
                <a:srgbClr val="0070C0"/>
              </a:solidFill>
              <a:latin typeface="Calibri"/>
              <a:cs typeface="+mn-cs"/>
            </a:endParaRPr>
          </a:p>
        </p:txBody>
      </p:sp>
      <p:sp>
        <p:nvSpPr>
          <p:cNvPr id="26" name="TextBox 25"/>
          <p:cNvSpPr txBox="1"/>
          <p:nvPr/>
        </p:nvSpPr>
        <p:spPr>
          <a:xfrm>
            <a:off x="1187624" y="1177084"/>
            <a:ext cx="8004244" cy="369332"/>
          </a:xfrm>
          <a:prstGeom prst="rect">
            <a:avLst/>
          </a:prstGeom>
          <a:noFill/>
        </p:spPr>
        <p:txBody>
          <a:bodyPr wrap="square" rtlCol="0">
            <a:spAutoFit/>
          </a:bodyPr>
          <a:lstStyle/>
          <a:p>
            <a:pPr fontAlgn="auto">
              <a:spcBef>
                <a:spcPts val="0"/>
              </a:spcBef>
              <a:spcAft>
                <a:spcPts val="0"/>
              </a:spcAft>
            </a:pPr>
            <a:r>
              <a:rPr lang="ru-RU" dirty="0">
                <a:solidFill>
                  <a:srgbClr val="0070C0"/>
                </a:solidFill>
                <a:latin typeface="Calibri"/>
                <a:cs typeface="+mn-cs"/>
              </a:rPr>
              <a:t>6 ФЕДЕРАЛЬНЫХ ПРОЕКТОВ / 6 ФП подходят для Иркутской области</a:t>
            </a:r>
          </a:p>
        </p:txBody>
      </p:sp>
      <p:sp>
        <p:nvSpPr>
          <p:cNvPr id="27" name="Скругленный прямоугольник 26"/>
          <p:cNvSpPr/>
          <p:nvPr/>
        </p:nvSpPr>
        <p:spPr>
          <a:xfrm>
            <a:off x="5580565" y="1708510"/>
            <a:ext cx="1050050" cy="936352"/>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sz="1100" b="1" dirty="0">
                <a:solidFill>
                  <a:prstClr val="white"/>
                </a:solidFill>
              </a:rPr>
              <a:t>Цифровые технологии, ОБ – 5 000,0, </a:t>
            </a:r>
            <a:r>
              <a:rPr lang="ru-RU" sz="1100" b="1" dirty="0">
                <a:solidFill>
                  <a:srgbClr val="C00000"/>
                </a:solidFill>
              </a:rPr>
              <a:t>ФБ – 0,0 </a:t>
            </a:r>
          </a:p>
        </p:txBody>
      </p:sp>
      <p:sp>
        <p:nvSpPr>
          <p:cNvPr id="28" name="Скругленный прямоугольник 27"/>
          <p:cNvSpPr/>
          <p:nvPr/>
        </p:nvSpPr>
        <p:spPr>
          <a:xfrm>
            <a:off x="6775300" y="1708510"/>
            <a:ext cx="1050050" cy="94843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sz="1000" b="1" dirty="0">
                <a:solidFill>
                  <a:prstClr val="white"/>
                </a:solidFill>
              </a:rPr>
              <a:t>Цифровое государственное управление, ОБ – 19229,0</a:t>
            </a:r>
            <a:r>
              <a:rPr lang="ru-RU" sz="1000" b="1" dirty="0">
                <a:solidFill>
                  <a:srgbClr val="5B9BD5"/>
                </a:solidFill>
              </a:rPr>
              <a:t>, </a:t>
            </a:r>
            <a:r>
              <a:rPr lang="ru-RU" sz="1000" b="1" dirty="0">
                <a:solidFill>
                  <a:srgbClr val="C00000"/>
                </a:solidFill>
              </a:rPr>
              <a:t>ФБ – 0,0</a:t>
            </a:r>
          </a:p>
        </p:txBody>
      </p:sp>
      <p:sp>
        <p:nvSpPr>
          <p:cNvPr id="22" name="Скругленный прямоугольник 21"/>
          <p:cNvSpPr/>
          <p:nvPr/>
        </p:nvSpPr>
        <p:spPr>
          <a:xfrm>
            <a:off x="1996361" y="1708510"/>
            <a:ext cx="1050049" cy="9119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sz="1100" b="1" dirty="0">
                <a:solidFill>
                  <a:srgbClr val="5B9BD5"/>
                </a:solidFill>
              </a:rPr>
              <a:t>Информационная инфраструктура</a:t>
            </a:r>
          </a:p>
        </p:txBody>
      </p:sp>
      <p:sp>
        <p:nvSpPr>
          <p:cNvPr id="35" name="Скругленный прямоугольник 34"/>
          <p:cNvSpPr/>
          <p:nvPr/>
        </p:nvSpPr>
        <p:spPr>
          <a:xfrm>
            <a:off x="3191095" y="1708510"/>
            <a:ext cx="1050050" cy="92760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sz="1000" b="1" dirty="0">
                <a:solidFill>
                  <a:prstClr val="white"/>
                </a:solidFill>
              </a:rPr>
              <a:t>Кадры для цифровой экономики, </a:t>
            </a:r>
          </a:p>
          <a:p>
            <a:pPr algn="ctr" fontAlgn="auto">
              <a:spcBef>
                <a:spcPts val="0"/>
              </a:spcBef>
              <a:spcAft>
                <a:spcPts val="0"/>
              </a:spcAft>
            </a:pPr>
            <a:r>
              <a:rPr lang="ru-RU" sz="1000" b="1" dirty="0">
                <a:solidFill>
                  <a:prstClr val="white"/>
                </a:solidFill>
              </a:rPr>
              <a:t>ОБ – 63000,0, </a:t>
            </a:r>
          </a:p>
          <a:p>
            <a:pPr algn="ctr" fontAlgn="auto">
              <a:spcBef>
                <a:spcPts val="0"/>
              </a:spcBef>
              <a:spcAft>
                <a:spcPts val="0"/>
              </a:spcAft>
            </a:pPr>
            <a:r>
              <a:rPr lang="ru-RU" sz="1000" b="1" dirty="0">
                <a:solidFill>
                  <a:srgbClr val="C00000"/>
                </a:solidFill>
              </a:rPr>
              <a:t>ФБ -0,0</a:t>
            </a:r>
          </a:p>
        </p:txBody>
      </p:sp>
      <p:sp>
        <p:nvSpPr>
          <p:cNvPr id="39" name="Скругленный прямоугольник 38"/>
          <p:cNvSpPr/>
          <p:nvPr/>
        </p:nvSpPr>
        <p:spPr>
          <a:xfrm>
            <a:off x="4385830" y="1708510"/>
            <a:ext cx="1050050" cy="936352"/>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sz="1000" b="1" dirty="0">
                <a:solidFill>
                  <a:prstClr val="white"/>
                </a:solidFill>
              </a:rPr>
              <a:t>Информационная безопасность, ОБ – 25000,0, </a:t>
            </a:r>
            <a:r>
              <a:rPr lang="ru-RU" sz="1000" b="1" dirty="0">
                <a:solidFill>
                  <a:srgbClr val="C00000"/>
                </a:solidFill>
              </a:rPr>
              <a:t>ФБ -0,0</a:t>
            </a:r>
          </a:p>
        </p:txBody>
      </p:sp>
      <p:sp>
        <p:nvSpPr>
          <p:cNvPr id="21" name="Скругленный прямоугольник 20"/>
          <p:cNvSpPr/>
          <p:nvPr/>
        </p:nvSpPr>
        <p:spPr>
          <a:xfrm>
            <a:off x="7970034" y="1708510"/>
            <a:ext cx="1048169" cy="9511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a:solidFill>
                <a:prstClr val="white"/>
              </a:solidFill>
            </a:endParaRPr>
          </a:p>
        </p:txBody>
      </p:sp>
      <p:sp>
        <p:nvSpPr>
          <p:cNvPr id="2" name="TextBox 1"/>
          <p:cNvSpPr txBox="1"/>
          <p:nvPr/>
        </p:nvSpPr>
        <p:spPr>
          <a:xfrm>
            <a:off x="197359" y="4005064"/>
            <a:ext cx="8946641" cy="600164"/>
          </a:xfrm>
          <a:prstGeom prst="rect">
            <a:avLst/>
          </a:prstGeom>
          <a:noFill/>
        </p:spPr>
        <p:txBody>
          <a:bodyPr wrap="square" rtlCol="0">
            <a:spAutoFit/>
          </a:bodyPr>
          <a:lstStyle/>
          <a:p>
            <a:pPr fontAlgn="auto">
              <a:spcBef>
                <a:spcPts val="0"/>
              </a:spcBef>
              <a:spcAft>
                <a:spcPts val="0"/>
              </a:spcAft>
            </a:pPr>
            <a:r>
              <a:rPr lang="ru-RU" sz="1500" b="1" dirty="0">
                <a:solidFill>
                  <a:srgbClr val="5B9BD5">
                    <a:lumMod val="75000"/>
                  </a:srgbClr>
                </a:solidFill>
                <a:latin typeface="Calibri"/>
              </a:rPr>
              <a:t>Плановые бюджетные ассигнования </a:t>
            </a:r>
            <a:r>
              <a:rPr lang="ru-RU" sz="1500" b="1" dirty="0" smtClean="0">
                <a:solidFill>
                  <a:srgbClr val="5B9BD5">
                    <a:lumMod val="75000"/>
                  </a:srgbClr>
                </a:solidFill>
                <a:latin typeface="Calibri"/>
              </a:rPr>
              <a:t>на 01.11.2019 </a:t>
            </a:r>
            <a:r>
              <a:rPr lang="ru-RU" sz="1500" b="1" dirty="0">
                <a:solidFill>
                  <a:srgbClr val="C00000"/>
                </a:solidFill>
                <a:latin typeface="Calibri"/>
              </a:rPr>
              <a:t>не </a:t>
            </a:r>
            <a:r>
              <a:rPr lang="ru-RU" sz="1500" b="1" dirty="0" smtClean="0">
                <a:solidFill>
                  <a:srgbClr val="C00000"/>
                </a:solidFill>
                <a:latin typeface="Calibri"/>
              </a:rPr>
              <a:t>предусмотрены, </a:t>
            </a:r>
            <a:r>
              <a:rPr lang="ru-RU" sz="1500" b="1" dirty="0" smtClean="0">
                <a:solidFill>
                  <a:srgbClr val="5B9BD5">
                    <a:lumMod val="75000"/>
                  </a:srgbClr>
                </a:solidFill>
                <a:latin typeface="Calibri"/>
              </a:rPr>
              <a:t> проекты </a:t>
            </a:r>
            <a:r>
              <a:rPr lang="ru-RU" sz="1500" b="1" dirty="0">
                <a:solidFill>
                  <a:srgbClr val="C00000"/>
                </a:solidFill>
                <a:latin typeface="Calibri"/>
              </a:rPr>
              <a:t>не профинансированы</a:t>
            </a:r>
          </a:p>
          <a:p>
            <a:endParaRPr lang="ru-RU" dirty="0"/>
          </a:p>
        </p:txBody>
      </p:sp>
      <p:pic>
        <p:nvPicPr>
          <p:cNvPr id="32" name="Рисунок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849" y="266272"/>
            <a:ext cx="617752" cy="590771"/>
          </a:xfrm>
          <a:prstGeom prst="rect">
            <a:avLst/>
          </a:prstGeom>
        </p:spPr>
      </p:pic>
      <p:sp>
        <p:nvSpPr>
          <p:cNvPr id="47" name="Скругленный прямоугольник 46"/>
          <p:cNvSpPr/>
          <p:nvPr/>
        </p:nvSpPr>
        <p:spPr>
          <a:xfrm>
            <a:off x="7968528" y="2877933"/>
            <a:ext cx="1050050" cy="92228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a:solidFill>
                <a:prstClr val="white"/>
              </a:solidFill>
            </a:endParaRPr>
          </a:p>
        </p:txBody>
      </p:sp>
      <p:sp>
        <p:nvSpPr>
          <p:cNvPr id="52" name="TextBox 51"/>
          <p:cNvSpPr txBox="1"/>
          <p:nvPr/>
        </p:nvSpPr>
        <p:spPr>
          <a:xfrm>
            <a:off x="197359" y="3070210"/>
            <a:ext cx="1762790" cy="738664"/>
          </a:xfrm>
          <a:prstGeom prst="rect">
            <a:avLst/>
          </a:prstGeom>
          <a:noFill/>
        </p:spPr>
        <p:txBody>
          <a:bodyPr wrap="none" rtlCol="0">
            <a:spAutoFit/>
          </a:bodyPr>
          <a:lstStyle/>
          <a:p>
            <a:pPr fontAlgn="auto">
              <a:spcBef>
                <a:spcPts val="0"/>
              </a:spcBef>
              <a:spcAft>
                <a:spcPts val="0"/>
              </a:spcAft>
            </a:pPr>
            <a:r>
              <a:rPr lang="ru-RU" sz="1400" dirty="0" smtClean="0">
                <a:solidFill>
                  <a:srgbClr val="0070C0"/>
                </a:solidFill>
                <a:latin typeface="Calibri"/>
                <a:cs typeface="+mn-cs"/>
              </a:rPr>
              <a:t>Целевые показатели</a:t>
            </a:r>
          </a:p>
          <a:p>
            <a:pPr fontAlgn="auto">
              <a:spcBef>
                <a:spcPts val="0"/>
              </a:spcBef>
              <a:spcAft>
                <a:spcPts val="0"/>
              </a:spcAft>
            </a:pPr>
            <a:r>
              <a:rPr lang="ru-RU" sz="1400" dirty="0" smtClean="0">
                <a:solidFill>
                  <a:srgbClr val="0070C0"/>
                </a:solidFill>
                <a:latin typeface="Calibri"/>
                <a:cs typeface="+mn-cs"/>
              </a:rPr>
              <a:t>на 2019 год</a:t>
            </a:r>
            <a:endParaRPr lang="ru-RU" sz="1400" dirty="0">
              <a:solidFill>
                <a:srgbClr val="0070C0"/>
              </a:solidFill>
              <a:latin typeface="Calibri"/>
              <a:cs typeface="+mn-cs"/>
            </a:endParaRPr>
          </a:p>
          <a:p>
            <a:pPr fontAlgn="auto">
              <a:spcBef>
                <a:spcPts val="0"/>
              </a:spcBef>
              <a:spcAft>
                <a:spcPts val="0"/>
              </a:spcAft>
            </a:pPr>
            <a:endParaRPr lang="ru-RU" sz="1400" dirty="0">
              <a:solidFill>
                <a:srgbClr val="0070C0"/>
              </a:solidFill>
              <a:latin typeface="Calibri"/>
              <a:cs typeface="+mn-cs"/>
            </a:endParaRPr>
          </a:p>
        </p:txBody>
      </p:sp>
      <p:sp>
        <p:nvSpPr>
          <p:cNvPr id="56" name="Скругленный прямоугольник 55"/>
          <p:cNvSpPr/>
          <p:nvPr/>
        </p:nvSpPr>
        <p:spPr>
          <a:xfrm>
            <a:off x="3190720" y="2882023"/>
            <a:ext cx="1050049" cy="9119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sz="1100" b="1" dirty="0" smtClean="0">
                <a:solidFill>
                  <a:srgbClr val="5B9BD5"/>
                </a:solidFill>
              </a:rPr>
              <a:t>Отсутствуют</a:t>
            </a:r>
            <a:endParaRPr lang="ru-RU" sz="1100" b="1" dirty="0">
              <a:solidFill>
                <a:srgbClr val="5B9BD5"/>
              </a:solidFill>
            </a:endParaRPr>
          </a:p>
        </p:txBody>
      </p:sp>
      <p:sp>
        <p:nvSpPr>
          <p:cNvPr id="57" name="Скругленный прямоугольник 56"/>
          <p:cNvSpPr/>
          <p:nvPr/>
        </p:nvSpPr>
        <p:spPr>
          <a:xfrm>
            <a:off x="4367154" y="2880945"/>
            <a:ext cx="1050049" cy="9119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sz="1100" b="1" dirty="0" smtClean="0">
                <a:solidFill>
                  <a:srgbClr val="5B9BD5"/>
                </a:solidFill>
              </a:rPr>
              <a:t>ПО антивирусы 60 </a:t>
            </a:r>
            <a:r>
              <a:rPr lang="ru-RU" sz="1100" b="1" dirty="0" err="1" smtClean="0">
                <a:solidFill>
                  <a:srgbClr val="5B9BD5"/>
                </a:solidFill>
              </a:rPr>
              <a:t>шт</a:t>
            </a:r>
            <a:endParaRPr lang="ru-RU" sz="1100" b="1" dirty="0">
              <a:solidFill>
                <a:srgbClr val="5B9BD5"/>
              </a:solidFill>
            </a:endParaRPr>
          </a:p>
        </p:txBody>
      </p:sp>
      <p:sp>
        <p:nvSpPr>
          <p:cNvPr id="58" name="Скругленный прямоугольник 57"/>
          <p:cNvSpPr/>
          <p:nvPr/>
        </p:nvSpPr>
        <p:spPr>
          <a:xfrm>
            <a:off x="5597360" y="2883101"/>
            <a:ext cx="1050049" cy="9119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sz="1100" b="1" dirty="0">
                <a:solidFill>
                  <a:srgbClr val="5B9BD5"/>
                </a:solidFill>
              </a:rPr>
              <a:t>Отсутствуют</a:t>
            </a:r>
          </a:p>
        </p:txBody>
      </p:sp>
      <p:sp>
        <p:nvSpPr>
          <p:cNvPr id="59" name="Скругленный прямоугольник 58"/>
          <p:cNvSpPr/>
          <p:nvPr/>
        </p:nvSpPr>
        <p:spPr>
          <a:xfrm>
            <a:off x="6773794" y="2882023"/>
            <a:ext cx="1050049" cy="9119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sz="1100" b="1" dirty="0" smtClean="0">
                <a:solidFill>
                  <a:srgbClr val="5B9BD5"/>
                </a:solidFill>
              </a:rPr>
              <a:t>Люди и КО с </a:t>
            </a:r>
            <a:r>
              <a:rPr lang="ru-RU" sz="1100" b="1" dirty="0" err="1" smtClean="0">
                <a:solidFill>
                  <a:srgbClr val="5B9BD5"/>
                </a:solidFill>
              </a:rPr>
              <a:t>гос.орг</a:t>
            </a:r>
            <a:r>
              <a:rPr lang="ru-RU" sz="1100" b="1" dirty="0" smtClean="0">
                <a:solidFill>
                  <a:srgbClr val="5B9BD5"/>
                </a:solidFill>
              </a:rPr>
              <a:t>. в </a:t>
            </a:r>
            <a:r>
              <a:rPr lang="ru-RU" sz="1100" b="1" dirty="0" err="1" smtClean="0">
                <a:solidFill>
                  <a:srgbClr val="5B9BD5"/>
                </a:solidFill>
              </a:rPr>
              <a:t>Циф</a:t>
            </a:r>
            <a:r>
              <a:rPr lang="ru-RU" sz="1100" b="1" dirty="0" smtClean="0">
                <a:solidFill>
                  <a:srgbClr val="5B9BD5"/>
                </a:solidFill>
              </a:rPr>
              <a:t>. виде </a:t>
            </a:r>
            <a:r>
              <a:rPr lang="en-US" sz="1100" b="1" dirty="0">
                <a:solidFill>
                  <a:srgbClr val="5B9BD5"/>
                </a:solidFill>
              </a:rPr>
              <a:t>&gt;</a:t>
            </a:r>
            <a:r>
              <a:rPr lang="en-US" sz="1100" b="1" dirty="0" smtClean="0">
                <a:solidFill>
                  <a:srgbClr val="5B9BD5"/>
                </a:solidFill>
              </a:rPr>
              <a:t>25</a:t>
            </a:r>
            <a:r>
              <a:rPr lang="ru-RU" sz="1100" b="1" dirty="0" smtClean="0">
                <a:solidFill>
                  <a:srgbClr val="5B9BD5"/>
                </a:solidFill>
              </a:rPr>
              <a:t>%</a:t>
            </a:r>
            <a:endParaRPr lang="ru-RU" sz="1100" b="1" dirty="0">
              <a:solidFill>
                <a:srgbClr val="5B9BD5"/>
              </a:solidFill>
            </a:endParaRPr>
          </a:p>
        </p:txBody>
      </p:sp>
      <p:sp>
        <p:nvSpPr>
          <p:cNvPr id="61" name="Скругленный прямоугольник 60"/>
          <p:cNvSpPr/>
          <p:nvPr/>
        </p:nvSpPr>
        <p:spPr>
          <a:xfrm>
            <a:off x="1996361" y="2877933"/>
            <a:ext cx="1050049" cy="9119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sz="1100" b="1" dirty="0" smtClean="0">
                <a:solidFill>
                  <a:srgbClr val="5B9BD5"/>
                </a:solidFill>
              </a:rPr>
              <a:t>ИНТЕРНЕТ</a:t>
            </a:r>
          </a:p>
          <a:p>
            <a:pPr algn="ctr" fontAlgn="auto">
              <a:spcBef>
                <a:spcPts val="0"/>
              </a:spcBef>
              <a:spcAft>
                <a:spcPts val="0"/>
              </a:spcAft>
            </a:pPr>
            <a:r>
              <a:rPr lang="ru-RU" sz="1100" b="1" dirty="0">
                <a:solidFill>
                  <a:srgbClr val="5B9BD5"/>
                </a:solidFill>
              </a:rPr>
              <a:t>б</a:t>
            </a:r>
            <a:r>
              <a:rPr lang="ru-RU" sz="1100" b="1" dirty="0" smtClean="0">
                <a:solidFill>
                  <a:srgbClr val="5B9BD5"/>
                </a:solidFill>
              </a:rPr>
              <a:t>ольницы-100%</a:t>
            </a:r>
          </a:p>
          <a:p>
            <a:pPr algn="ctr" fontAlgn="auto">
              <a:spcBef>
                <a:spcPts val="0"/>
              </a:spcBef>
              <a:spcAft>
                <a:spcPts val="0"/>
              </a:spcAft>
            </a:pPr>
            <a:r>
              <a:rPr lang="ru-RU" sz="1100" b="1" dirty="0" err="1" smtClean="0">
                <a:solidFill>
                  <a:srgbClr val="5B9BD5"/>
                </a:solidFill>
              </a:rPr>
              <a:t>ФАПы</a:t>
            </a:r>
            <a:r>
              <a:rPr lang="ru-RU" sz="1100" b="1" dirty="0">
                <a:solidFill>
                  <a:srgbClr val="5B9BD5"/>
                </a:solidFill>
              </a:rPr>
              <a:t> </a:t>
            </a:r>
            <a:r>
              <a:rPr lang="ru-RU" sz="1100" b="1" dirty="0" smtClean="0">
                <a:solidFill>
                  <a:srgbClr val="5B9BD5"/>
                </a:solidFill>
              </a:rPr>
              <a:t>– 20%</a:t>
            </a:r>
            <a:endParaRPr lang="ru-RU" sz="1100" b="1" dirty="0">
              <a:solidFill>
                <a:srgbClr val="5B9BD5"/>
              </a:solidFill>
            </a:endParaRPr>
          </a:p>
        </p:txBody>
      </p:sp>
      <p:cxnSp>
        <p:nvCxnSpPr>
          <p:cNvPr id="4" name="Прямая соединительная линия 3"/>
          <p:cNvCxnSpPr/>
          <p:nvPr/>
        </p:nvCxnSpPr>
        <p:spPr>
          <a:xfrm>
            <a:off x="353848" y="4869160"/>
            <a:ext cx="8574493"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graphicFrame>
        <p:nvGraphicFramePr>
          <p:cNvPr id="62" name="Объект 6"/>
          <p:cNvGraphicFramePr>
            <a:graphicFrameLocks/>
          </p:cNvGraphicFramePr>
          <p:nvPr>
            <p:extLst>
              <p:ext uri="{D42A27DB-BD31-4B8C-83A1-F6EECF244321}">
                <p14:modId xmlns:p14="http://schemas.microsoft.com/office/powerpoint/2010/main" val="3709475179"/>
              </p:ext>
            </p:extLst>
          </p:nvPr>
        </p:nvGraphicFramePr>
        <p:xfrm>
          <a:off x="473020" y="5157192"/>
          <a:ext cx="8352927" cy="1169854"/>
        </p:xfrm>
        <a:graphic>
          <a:graphicData uri="http://schemas.openxmlformats.org/drawingml/2006/table">
            <a:tbl>
              <a:tblPr>
                <a:tableStyleId>{5C22544A-7EE6-4342-B048-85BDC9FD1C3A}</a:tableStyleId>
              </a:tblPr>
              <a:tblGrid>
                <a:gridCol w="4819060"/>
                <a:gridCol w="1440160"/>
                <a:gridCol w="1296144"/>
                <a:gridCol w="797563"/>
              </a:tblGrid>
              <a:tr h="400234">
                <a:tc>
                  <a:txBody>
                    <a:bodyPr/>
                    <a:lstStyle/>
                    <a:p>
                      <a:pPr algn="ctr" fontAlgn="ctr"/>
                      <a:r>
                        <a:rPr lang="ru-RU" sz="1200" b="1" u="none" strike="noStrike" dirty="0">
                          <a:solidFill>
                            <a:srgbClr val="0070C0"/>
                          </a:solidFill>
                          <a:effectLst/>
                        </a:rPr>
                        <a:t>наименование РП</a:t>
                      </a:r>
                      <a:endParaRPr lang="ru-RU" sz="1200" b="1" i="0" u="none" strike="noStrike" dirty="0">
                        <a:solidFill>
                          <a:srgbClr val="0070C0"/>
                        </a:solidFill>
                        <a:effectLst/>
                        <a:latin typeface="Times New Roman"/>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ru-RU" sz="1200" b="1" u="none" strike="noStrike" dirty="0">
                          <a:solidFill>
                            <a:srgbClr val="0070C0"/>
                          </a:solidFill>
                          <a:effectLst/>
                        </a:rPr>
                        <a:t> на 2019 год </a:t>
                      </a:r>
                      <a:r>
                        <a:rPr lang="ru-RU" sz="1200" b="1" u="none" strike="noStrike" dirty="0" smtClean="0">
                          <a:solidFill>
                            <a:srgbClr val="0070C0"/>
                          </a:solidFill>
                          <a:effectLst/>
                        </a:rPr>
                        <a:t>, </a:t>
                      </a:r>
                      <a:r>
                        <a:rPr lang="ru-RU" sz="1200" b="1" u="none" strike="noStrike" dirty="0" err="1" smtClean="0">
                          <a:solidFill>
                            <a:srgbClr val="0070C0"/>
                          </a:solidFill>
                          <a:effectLst/>
                        </a:rPr>
                        <a:t>т.р</a:t>
                      </a:r>
                      <a:r>
                        <a:rPr lang="ru-RU" sz="1200" b="1" u="none" strike="noStrike" dirty="0" smtClean="0">
                          <a:solidFill>
                            <a:srgbClr val="0070C0"/>
                          </a:solidFill>
                          <a:effectLst/>
                        </a:rPr>
                        <a:t>.</a:t>
                      </a:r>
                      <a:endParaRPr lang="ru-RU" sz="1200" b="1" i="0" u="none" strike="noStrike" dirty="0">
                        <a:solidFill>
                          <a:srgbClr val="0070C0"/>
                        </a:solidFill>
                        <a:effectLst/>
                        <a:latin typeface="Times New Roman"/>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ru-RU" sz="1200" b="1" u="none" strike="noStrike" dirty="0">
                          <a:solidFill>
                            <a:srgbClr val="0070C0"/>
                          </a:solidFill>
                          <a:effectLst/>
                        </a:rPr>
                        <a:t> </a:t>
                      </a:r>
                      <a:r>
                        <a:rPr lang="ru-RU" sz="1200" b="1" u="none" strike="noStrike" dirty="0" err="1">
                          <a:solidFill>
                            <a:srgbClr val="0070C0"/>
                          </a:solidFill>
                          <a:effectLst/>
                        </a:rPr>
                        <a:t>исп</a:t>
                      </a:r>
                      <a:r>
                        <a:rPr lang="ru-RU" sz="1200" b="1" u="none" strike="noStrike" dirty="0">
                          <a:solidFill>
                            <a:srgbClr val="0070C0"/>
                          </a:solidFill>
                          <a:effectLst/>
                        </a:rPr>
                        <a:t> на 01.10.2019 </a:t>
                      </a:r>
                      <a:endParaRPr lang="ru-RU" sz="1200" b="1" i="0" u="none" strike="noStrike" dirty="0">
                        <a:solidFill>
                          <a:srgbClr val="0070C0"/>
                        </a:solidFill>
                        <a:effectLst/>
                        <a:latin typeface="Times New Roman"/>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ru-RU" sz="1200" b="1" u="none" strike="noStrike">
                          <a:solidFill>
                            <a:srgbClr val="0070C0"/>
                          </a:solidFill>
                          <a:effectLst/>
                        </a:rPr>
                        <a:t> % </a:t>
                      </a:r>
                      <a:endParaRPr lang="ru-RU" sz="1200" b="1" i="0" u="none" strike="noStrike">
                        <a:solidFill>
                          <a:srgbClr val="0070C0"/>
                        </a:solidFill>
                        <a:effectLst/>
                        <a:latin typeface="Times New Roman"/>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75830">
                <a:tc>
                  <a:txBody>
                    <a:bodyPr/>
                    <a:lstStyle/>
                    <a:p>
                      <a:pPr algn="l" fontAlgn="b"/>
                      <a:r>
                        <a:rPr lang="ru-RU" sz="1200" b="1" u="none" strike="noStrike" dirty="0">
                          <a:solidFill>
                            <a:srgbClr val="0070C0"/>
                          </a:solidFill>
                          <a:effectLst/>
                        </a:rPr>
                        <a:t>«Цифровая </a:t>
                      </a:r>
                      <a:r>
                        <a:rPr lang="ru-RU" sz="1200" b="1" u="none" strike="noStrike" dirty="0" smtClean="0">
                          <a:solidFill>
                            <a:srgbClr val="0070C0"/>
                          </a:solidFill>
                          <a:effectLst/>
                        </a:rPr>
                        <a:t>культура» ( НП Культура)</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ru-RU" sz="1200" b="1" u="none" strike="noStrike" dirty="0">
                          <a:solidFill>
                            <a:srgbClr val="0070C0"/>
                          </a:solidFill>
                          <a:effectLst/>
                        </a:rPr>
                        <a:t>79,8 </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ru-RU" sz="1200" b="1" u="none" strike="noStrike" dirty="0">
                          <a:solidFill>
                            <a:srgbClr val="0070C0"/>
                          </a:solidFill>
                          <a:effectLst/>
                        </a:rPr>
                        <a:t>0,0 </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ru-RU" sz="1200" b="1" u="none" strike="noStrike" dirty="0">
                          <a:solidFill>
                            <a:srgbClr val="0070C0"/>
                          </a:solidFill>
                          <a:effectLst/>
                        </a:rPr>
                        <a:t>0%</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7441">
                <a:tc>
                  <a:txBody>
                    <a:bodyPr/>
                    <a:lstStyle/>
                    <a:p>
                      <a:pPr algn="l" fontAlgn="b"/>
                      <a:r>
                        <a:rPr lang="ru-RU" sz="1200" b="1" u="none" strike="noStrike" dirty="0">
                          <a:solidFill>
                            <a:srgbClr val="0070C0"/>
                          </a:solidFill>
                          <a:effectLst/>
                        </a:rPr>
                        <a:t>«Цифровой контур здравоохранения</a:t>
                      </a:r>
                      <a:r>
                        <a:rPr lang="ru-RU" sz="1200" b="1" u="none" strike="noStrike" dirty="0" smtClean="0">
                          <a:solidFill>
                            <a:srgbClr val="0070C0"/>
                          </a:solidFill>
                          <a:effectLst/>
                        </a:rPr>
                        <a:t>»</a:t>
                      </a:r>
                      <a:r>
                        <a:rPr lang="ru-RU" sz="1200" b="1" u="none" strike="noStrike" baseline="0" dirty="0" smtClean="0">
                          <a:solidFill>
                            <a:srgbClr val="0070C0"/>
                          </a:solidFill>
                          <a:effectLst/>
                        </a:rPr>
                        <a:t> (НП Здравоохранение)</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ru-RU" sz="1200" b="1" u="none" strike="noStrike" dirty="0">
                          <a:solidFill>
                            <a:srgbClr val="0070C0"/>
                          </a:solidFill>
                          <a:effectLst/>
                        </a:rPr>
                        <a:t>232 235,8 </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ru-RU" sz="1200" b="1" u="none" strike="noStrike" dirty="0">
                          <a:solidFill>
                            <a:srgbClr val="0070C0"/>
                          </a:solidFill>
                          <a:effectLst/>
                        </a:rPr>
                        <a:t>154 866,5 </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ru-RU" sz="1200" b="1" u="none" strike="noStrike" dirty="0">
                          <a:solidFill>
                            <a:srgbClr val="0070C0"/>
                          </a:solidFill>
                          <a:effectLst/>
                        </a:rPr>
                        <a:t>67%</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51060">
                <a:tc>
                  <a:txBody>
                    <a:bodyPr/>
                    <a:lstStyle/>
                    <a:p>
                      <a:pPr algn="l" fontAlgn="b"/>
                      <a:r>
                        <a:rPr lang="ru-RU" sz="1200" b="1" u="none" strike="noStrike" dirty="0">
                          <a:solidFill>
                            <a:srgbClr val="0070C0"/>
                          </a:solidFill>
                          <a:effectLst/>
                        </a:rPr>
                        <a:t>«Цифровая образовательная среда» </a:t>
                      </a:r>
                      <a:r>
                        <a:rPr lang="ru-RU" sz="1200" b="1" u="none" strike="noStrike" dirty="0" smtClean="0">
                          <a:solidFill>
                            <a:srgbClr val="0070C0"/>
                          </a:solidFill>
                          <a:effectLst/>
                        </a:rPr>
                        <a:t> (НП  Образование)</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ru-RU" sz="1200" b="1" u="none" strike="noStrike" dirty="0">
                          <a:solidFill>
                            <a:srgbClr val="0070C0"/>
                          </a:solidFill>
                          <a:effectLst/>
                        </a:rPr>
                        <a:t>88 366,9 </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ru-RU" sz="1200" b="1" u="none" strike="noStrike" dirty="0">
                          <a:solidFill>
                            <a:srgbClr val="0070C0"/>
                          </a:solidFill>
                          <a:effectLst/>
                        </a:rPr>
                        <a:t>251,1 </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ru-RU" sz="1200" b="1" u="none" strike="noStrike" dirty="0">
                          <a:solidFill>
                            <a:srgbClr val="0070C0"/>
                          </a:solidFill>
                          <a:effectLst/>
                        </a:rPr>
                        <a:t>0%</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64673">
                <a:tc>
                  <a:txBody>
                    <a:bodyPr/>
                    <a:lstStyle/>
                    <a:p>
                      <a:pPr algn="ctr" fontAlgn="b"/>
                      <a:r>
                        <a:rPr lang="ru-RU" sz="1200" b="1" u="none" strike="noStrike" dirty="0">
                          <a:solidFill>
                            <a:srgbClr val="0070C0"/>
                          </a:solidFill>
                          <a:effectLst/>
                        </a:rPr>
                        <a:t>всего</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ru-RU" sz="1200" b="1" u="none" strike="noStrike" dirty="0">
                          <a:solidFill>
                            <a:srgbClr val="0070C0"/>
                          </a:solidFill>
                          <a:effectLst/>
                        </a:rPr>
                        <a:t>320 682,5 </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ru-RU" sz="1200" b="1" u="none" strike="noStrike" dirty="0" smtClean="0">
                          <a:solidFill>
                            <a:srgbClr val="0070C0"/>
                          </a:solidFill>
                          <a:effectLst/>
                        </a:rPr>
                        <a:t>  155 </a:t>
                      </a:r>
                      <a:r>
                        <a:rPr lang="ru-RU" sz="1200" b="1" u="none" strike="noStrike" dirty="0">
                          <a:solidFill>
                            <a:srgbClr val="0070C0"/>
                          </a:solidFill>
                          <a:effectLst/>
                        </a:rPr>
                        <a:t>117,6 </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ru-RU" sz="1200" b="1" u="none" strike="noStrike" dirty="0">
                          <a:solidFill>
                            <a:srgbClr val="0070C0"/>
                          </a:solidFill>
                          <a:effectLst/>
                        </a:rPr>
                        <a:t>48%</a:t>
                      </a:r>
                      <a:endParaRPr lang="ru-RU" sz="1200" b="1" i="0" u="none" strike="noStrike" dirty="0">
                        <a:solidFill>
                          <a:srgbClr val="0070C0"/>
                        </a:solidFill>
                        <a:effectLst/>
                        <a:latin typeface="Times New Roman"/>
                      </a:endParaRPr>
                    </a:p>
                  </a:txBody>
                  <a:tcPr marL="9525" marR="9525" marT="9525"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spTree>
    <p:extLst>
      <p:ext uri="{BB962C8B-B14F-4D97-AF65-F5344CB8AC3E}">
        <p14:creationId xmlns:p14="http://schemas.microsoft.com/office/powerpoint/2010/main" val="4189643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smtClean="0"/>
              <a:t>Иные источники получения данных</a:t>
            </a:r>
            <a:endParaRPr lang="ru-RU" sz="2000" dirty="0"/>
          </a:p>
        </p:txBody>
      </p:sp>
      <p:sp>
        <p:nvSpPr>
          <p:cNvPr id="3" name="Объект 2"/>
          <p:cNvSpPr>
            <a:spLocks noGrp="1"/>
          </p:cNvSpPr>
          <p:nvPr>
            <p:ph idx="1"/>
          </p:nvPr>
        </p:nvSpPr>
        <p:spPr>
          <a:xfrm>
            <a:off x="179512" y="1338263"/>
            <a:ext cx="8712968" cy="5092700"/>
          </a:xfrm>
        </p:spPr>
        <p:txBody>
          <a:bodyPr/>
          <a:lstStyle/>
          <a:p>
            <a:pPr marL="0" indent="0">
              <a:buNone/>
            </a:pPr>
            <a:r>
              <a:rPr lang="ru-RU" sz="1600" dirty="0" smtClean="0"/>
              <a:t>Органы статистики (изменен сайт, проведено ознакомление с изменениями)</a:t>
            </a:r>
          </a:p>
          <a:p>
            <a:pPr marL="0" indent="0" algn="ctr">
              <a:buNone/>
            </a:pPr>
            <a:r>
              <a:rPr lang="ru-RU" sz="1600" dirty="0" smtClean="0"/>
              <a:t>Проблемы</a:t>
            </a:r>
          </a:p>
          <a:p>
            <a:pPr algn="just">
              <a:buClr>
                <a:srgbClr val="002060"/>
              </a:buClr>
              <a:buFont typeface="Wingdings" pitchFamily="2" charset="2"/>
              <a:buChar char="ü"/>
            </a:pPr>
            <a:r>
              <a:rPr lang="ru-RU" sz="1600" dirty="0" smtClean="0">
                <a:solidFill>
                  <a:srgbClr val="C00000"/>
                </a:solidFill>
              </a:rPr>
              <a:t>Долгая </a:t>
            </a:r>
            <a:r>
              <a:rPr lang="ru-RU" sz="1600" dirty="0" smtClean="0"/>
              <a:t>выгрузка данных</a:t>
            </a:r>
          </a:p>
          <a:p>
            <a:pPr algn="just">
              <a:buClr>
                <a:srgbClr val="002060"/>
              </a:buClr>
              <a:buFont typeface="Wingdings" pitchFamily="2" charset="2"/>
              <a:buChar char="ü"/>
            </a:pPr>
            <a:r>
              <a:rPr lang="ru-RU" sz="1600" dirty="0" smtClean="0">
                <a:solidFill>
                  <a:srgbClr val="C00000"/>
                </a:solidFill>
              </a:rPr>
              <a:t>Разные</a:t>
            </a:r>
            <a:r>
              <a:rPr lang="ru-RU" sz="1600" dirty="0" smtClean="0"/>
              <a:t> подходы к расчетам  отдельных показателей, например  ВРП (методики </a:t>
            </a:r>
            <a:r>
              <a:rPr lang="ru-RU" sz="1600" dirty="0" err="1" smtClean="0"/>
              <a:t>минэконома</a:t>
            </a:r>
            <a:r>
              <a:rPr lang="ru-RU" sz="1600" dirty="0" smtClean="0"/>
              <a:t> и  статистики разные,  сроки и значения отдельных показателей  не совпадают)</a:t>
            </a:r>
          </a:p>
          <a:p>
            <a:pPr algn="just">
              <a:buClr>
                <a:srgbClr val="002060"/>
              </a:buClr>
              <a:buFont typeface="Wingdings" pitchFamily="2" charset="2"/>
              <a:buChar char="ü"/>
            </a:pPr>
            <a:r>
              <a:rPr lang="ru-RU" sz="1600" dirty="0" smtClean="0">
                <a:solidFill>
                  <a:srgbClr val="C00000"/>
                </a:solidFill>
              </a:rPr>
              <a:t>Некорректное</a:t>
            </a:r>
            <a:r>
              <a:rPr lang="ru-RU" sz="1600" dirty="0" smtClean="0"/>
              <a:t> заполнение отчетных форм предоставляемых в органы статистики (антропогенная нагрузка на окружающую среду с 2012 по 2018 годы,  данные по КСО и т.д.)</a:t>
            </a:r>
          </a:p>
          <a:p>
            <a:pPr algn="just">
              <a:buClr>
                <a:srgbClr val="002060"/>
              </a:buClr>
              <a:buFont typeface="Wingdings" pitchFamily="2" charset="2"/>
              <a:buChar char="ü"/>
            </a:pPr>
            <a:r>
              <a:rPr lang="ru-RU" sz="1600" dirty="0" smtClean="0"/>
              <a:t>Возможность привлечения к административной ответственности за предоставление в органы статистики недостоверных данных не более  </a:t>
            </a:r>
            <a:r>
              <a:rPr lang="ru-RU" sz="1600" dirty="0" smtClean="0">
                <a:solidFill>
                  <a:srgbClr val="C00000"/>
                </a:solidFill>
              </a:rPr>
              <a:t>2-х месяцев </a:t>
            </a:r>
            <a:r>
              <a:rPr lang="ru-RU" sz="1600" dirty="0" smtClean="0"/>
              <a:t>(КоАП ст.13.19)</a:t>
            </a:r>
          </a:p>
          <a:p>
            <a:pPr algn="just">
              <a:buClr>
                <a:srgbClr val="002060"/>
              </a:buClr>
              <a:buFont typeface="Wingdings" pitchFamily="2" charset="2"/>
              <a:buChar char="ü"/>
            </a:pPr>
            <a:r>
              <a:rPr lang="ru-RU" sz="1600" dirty="0" smtClean="0"/>
              <a:t>В части по контроля за майскими Указами Президента РФ по заработной плате  (выявлены отдельные случаи предоставления недостоверных данных, занимается прокуратуры ИО,  непонятно кто осуществляет контроль, так как органы статистики лишь обеспечивают сбор данных) </a:t>
            </a:r>
          </a:p>
          <a:p>
            <a:pPr marL="0" indent="0" algn="just">
              <a:buClr>
                <a:srgbClr val="002060"/>
              </a:buClr>
              <a:buNone/>
            </a:pPr>
            <a:r>
              <a:rPr lang="ru-RU" sz="1600" dirty="0"/>
              <a:t> </a:t>
            </a:r>
          </a:p>
        </p:txBody>
      </p:sp>
      <p:sp>
        <p:nvSpPr>
          <p:cNvPr id="4" name="Номер слайда 3"/>
          <p:cNvSpPr>
            <a:spLocks noGrp="1"/>
          </p:cNvSpPr>
          <p:nvPr>
            <p:ph type="sldNum" sz="quarter" idx="12"/>
          </p:nvPr>
        </p:nvSpPr>
        <p:spPr/>
        <p:txBody>
          <a:bodyPr/>
          <a:lstStyle/>
          <a:p>
            <a:pPr>
              <a:defRPr/>
            </a:pPr>
            <a:fld id="{B219E02F-2CAC-4C61-957A-0EF56678B602}" type="slidenum">
              <a:rPr lang="en-US" smtClean="0"/>
              <a:pPr>
                <a:defRPr/>
              </a:pPr>
              <a:t>7</a:t>
            </a:fld>
            <a:endParaRPr lang="en-US"/>
          </a:p>
        </p:txBody>
      </p:sp>
    </p:spTree>
    <p:extLst>
      <p:ext uri="{BB962C8B-B14F-4D97-AF65-F5344CB8AC3E}">
        <p14:creationId xmlns:p14="http://schemas.microsoft.com/office/powerpoint/2010/main" val="3450229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4211638" y="6237288"/>
            <a:ext cx="5181600" cy="533400"/>
          </a:xfrm>
        </p:spPr>
        <p:txBody>
          <a:bodyPr/>
          <a:lstStyle/>
          <a:p>
            <a:pPr eaLnBrk="1" hangingPunct="1"/>
            <a:r>
              <a:rPr lang="en-US" altLang="ru-RU" sz="1800" smtClean="0"/>
              <a:t>www.irksp.ru</a:t>
            </a:r>
          </a:p>
        </p:txBody>
      </p:sp>
      <p:pic>
        <p:nvPicPr>
          <p:cNvPr id="16387" name="Рисунок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631" y="131764"/>
            <a:ext cx="1839446" cy="1713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Заголовок 1"/>
          <p:cNvSpPr>
            <a:spLocks noGrp="1"/>
          </p:cNvSpPr>
          <p:nvPr>
            <p:ph type="ctrTitle"/>
          </p:nvPr>
        </p:nvSpPr>
        <p:spPr/>
        <p:txBody>
          <a:bodyPr/>
          <a:lstStyle/>
          <a:p>
            <a:r>
              <a:rPr lang="ru-RU" altLang="ru-RU" sz="2800" smtClean="0"/>
              <a:t>СПАСИБО ЗА ВНИМАНИЕ !</a:t>
            </a:r>
          </a:p>
        </p:txBody>
      </p:sp>
    </p:spTree>
    <p:extLst>
      <p:ext uri="{BB962C8B-B14F-4D97-AF65-F5344CB8AC3E}">
        <p14:creationId xmlns:p14="http://schemas.microsoft.com/office/powerpoint/2010/main" val="4125756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cdb2004145gl1">
  <a:themeElements>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fontScheme name="sample">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66"/>
        </a:dk1>
        <a:lt1>
          <a:srgbClr val="FFFFFF"/>
        </a:lt1>
        <a:dk2>
          <a:srgbClr val="40297B"/>
        </a:dk2>
        <a:lt2>
          <a:srgbClr val="DDDDDD"/>
        </a:lt2>
        <a:accent1>
          <a:srgbClr val="35978E"/>
        </a:accent1>
        <a:accent2>
          <a:srgbClr val="1E86E4"/>
        </a:accent2>
        <a:accent3>
          <a:srgbClr val="FFFFFF"/>
        </a:accent3>
        <a:accent4>
          <a:srgbClr val="000056"/>
        </a:accent4>
        <a:accent5>
          <a:srgbClr val="AEC9C6"/>
        </a:accent5>
        <a:accent6>
          <a:srgbClr val="1A79CF"/>
        </a:accent6>
        <a:hlink>
          <a:srgbClr val="9CAA32"/>
        </a:hlink>
        <a:folHlink>
          <a:srgbClr val="ACB3D0"/>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0F5ABD"/>
        </a:dk2>
        <a:lt2>
          <a:srgbClr val="DDDDDD"/>
        </a:lt2>
        <a:accent1>
          <a:srgbClr val="7061C9"/>
        </a:accent1>
        <a:accent2>
          <a:srgbClr val="53BB9B"/>
        </a:accent2>
        <a:accent3>
          <a:srgbClr val="FFFFFF"/>
        </a:accent3>
        <a:accent4>
          <a:srgbClr val="000056"/>
        </a:accent4>
        <a:accent5>
          <a:srgbClr val="BBB7E1"/>
        </a:accent5>
        <a:accent6>
          <a:srgbClr val="4AA98C"/>
        </a:accent6>
        <a:hlink>
          <a:srgbClr val="57B2D7"/>
        </a:hlink>
        <a:folHlink>
          <a:srgbClr val="BCC8AC"/>
        </a:folHlink>
      </a:clrScheme>
      <a:clrMap bg1="lt1" tx1="dk1" bg2="lt2" tx2="dk2" accent1="accent1" accent2="accent2" accent3="accent3" accent4="accent4" accent5="accent5" accent6="accent6" hlink="hlink" folHlink="folHlink"/>
    </a:extraClrScheme>
    <a:extraClrScheme>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3355</TotalTime>
  <Words>757</Words>
  <Application>Microsoft Office PowerPoint</Application>
  <PresentationFormat>Экран (4:3)</PresentationFormat>
  <Paragraphs>109</Paragraphs>
  <Slides>8</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8</vt:i4>
      </vt:variant>
    </vt:vector>
  </HeadingPairs>
  <TitlesOfParts>
    <vt:vector size="10" baseType="lpstr">
      <vt:lpstr>cdb2004145gl1</vt:lpstr>
      <vt:lpstr>1_Тема Office</vt:lpstr>
      <vt:lpstr>О деятельности КСП Иркутской области в условиях  цифровизации и развития  государственных информационных систем</vt:lpstr>
      <vt:lpstr>Государственные системы, используемые КСП</vt:lpstr>
      <vt:lpstr>Иные системы, используемые КСП </vt:lpstr>
      <vt:lpstr>Техническое обеспечение деятельности КСП </vt:lpstr>
      <vt:lpstr>Проблематика </vt:lpstr>
      <vt:lpstr>Презентация PowerPoint</vt:lpstr>
      <vt:lpstr>Иные источники получения данных</vt:lpstr>
      <vt:lpstr>СПАСИБО ЗА ВНИМАНИЕ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Контрольно-счетная палата ИО</dc:title>
  <dc:creator>Степанов Евгений</dc:creator>
  <cp:lastModifiedBy>Морохоева Ирина</cp:lastModifiedBy>
  <cp:revision>299</cp:revision>
  <cp:lastPrinted>2019-04-16T08:21:12Z</cp:lastPrinted>
  <dcterms:created xsi:type="dcterms:W3CDTF">2015-02-06T03:25:27Z</dcterms:created>
  <dcterms:modified xsi:type="dcterms:W3CDTF">2019-11-06T08:32:36Z</dcterms:modified>
</cp:coreProperties>
</file>