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1"/>
    <p:sldMasterId id="2147483816" r:id="rId2"/>
    <p:sldMasterId id="2147483828" r:id="rId3"/>
    <p:sldMasterId id="2147483840" r:id="rId4"/>
    <p:sldMasterId id="2147483852" r:id="rId5"/>
    <p:sldMasterId id="2147483864" r:id="rId6"/>
    <p:sldMasterId id="2147483876" r:id="rId7"/>
    <p:sldMasterId id="2147483888" r:id="rId8"/>
  </p:sldMasterIdLst>
  <p:notesMasterIdLst>
    <p:notesMasterId r:id="rId46"/>
  </p:notesMasterIdLst>
  <p:handoutMasterIdLst>
    <p:handoutMasterId r:id="rId47"/>
  </p:handoutMasterIdLst>
  <p:sldIdLst>
    <p:sldId id="256" r:id="rId9"/>
    <p:sldId id="289" r:id="rId10"/>
    <p:sldId id="352" r:id="rId11"/>
    <p:sldId id="353" r:id="rId12"/>
    <p:sldId id="354" r:id="rId13"/>
    <p:sldId id="355" r:id="rId14"/>
    <p:sldId id="290" r:id="rId15"/>
    <p:sldId id="357" r:id="rId16"/>
    <p:sldId id="385" r:id="rId17"/>
    <p:sldId id="364" r:id="rId18"/>
    <p:sldId id="365" r:id="rId19"/>
    <p:sldId id="309" r:id="rId20"/>
    <p:sldId id="366" r:id="rId21"/>
    <p:sldId id="337" r:id="rId22"/>
    <p:sldId id="338" r:id="rId23"/>
    <p:sldId id="367" r:id="rId24"/>
    <p:sldId id="339" r:id="rId25"/>
    <p:sldId id="368" r:id="rId26"/>
    <p:sldId id="356" r:id="rId27"/>
    <p:sldId id="370" r:id="rId28"/>
    <p:sldId id="371" r:id="rId29"/>
    <p:sldId id="386" r:id="rId30"/>
    <p:sldId id="372" r:id="rId31"/>
    <p:sldId id="387" r:id="rId32"/>
    <p:sldId id="373" r:id="rId33"/>
    <p:sldId id="374" r:id="rId34"/>
    <p:sldId id="375" r:id="rId35"/>
    <p:sldId id="376" r:id="rId36"/>
    <p:sldId id="377" r:id="rId37"/>
    <p:sldId id="378" r:id="rId38"/>
    <p:sldId id="388" r:id="rId39"/>
    <p:sldId id="379" r:id="rId40"/>
    <p:sldId id="380" r:id="rId41"/>
    <p:sldId id="381" r:id="rId42"/>
    <p:sldId id="382" r:id="rId43"/>
    <p:sldId id="383" r:id="rId44"/>
    <p:sldId id="384" r:id="rId45"/>
  </p:sldIdLst>
  <p:sldSz cx="9906000" cy="6858000" type="A4"/>
  <p:notesSz cx="9928225" cy="6797675"/>
  <p:defaultTextStyle>
    <a:defPPr>
      <a:defRPr lang="en-US"/>
    </a:defPPr>
    <a:lvl1pPr marL="0" algn="l" defTabSz="267586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1pPr>
    <a:lvl2pPr marL="267586" algn="l" defTabSz="267586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2pPr>
    <a:lvl3pPr marL="535155" algn="l" defTabSz="267586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3pPr>
    <a:lvl4pPr marL="802739" algn="l" defTabSz="267586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4pPr>
    <a:lvl5pPr marL="1070305" algn="l" defTabSz="267586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5pPr>
    <a:lvl6pPr marL="1337891" algn="l" defTabSz="267586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6pPr>
    <a:lvl7pPr marL="1605476" algn="l" defTabSz="267586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7pPr>
    <a:lvl8pPr marL="1873044" algn="l" defTabSz="267586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8pPr>
    <a:lvl9pPr marL="2140618" algn="l" defTabSz="267586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5BF"/>
    <a:srgbClr val="3515BB"/>
    <a:srgbClr val="232026"/>
    <a:srgbClr val="005260"/>
    <a:srgbClr val="BBBDBF"/>
    <a:srgbClr val="F60023"/>
    <a:srgbClr val="4FB0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26" autoAdjust="0"/>
    <p:restoredTop sz="94674"/>
  </p:normalViewPr>
  <p:slideViewPr>
    <p:cSldViewPr snapToGrid="0" snapToObjects="1">
      <p:cViewPr varScale="1">
        <p:scale>
          <a:sx n="89" d="100"/>
          <a:sy n="89" d="100"/>
        </p:scale>
        <p:origin x="-1205" y="-67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2" cy="339884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696" y="0"/>
            <a:ext cx="4302232" cy="339884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465C2362-399C-4B01-AA1A-F6F03CF435B8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1"/>
            <a:ext cx="4302232" cy="339884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696" y="6456611"/>
            <a:ext cx="4302232" cy="339884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B7749AE8-B0AB-411C-B833-152D19EBBC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590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2" cy="341064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6" y="1"/>
            <a:ext cx="4302232" cy="341064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60F04E29-D1FD-DC45-BED6-884E19865B87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06763" y="849313"/>
            <a:ext cx="3314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71384"/>
            <a:ext cx="7942580" cy="2676585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5"/>
            <a:ext cx="4302232" cy="341063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6" y="6456615"/>
            <a:ext cx="4302232" cy="341063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6A665BAE-A667-C444-B8D6-09A47248E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336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35155" rtl="0" eaLnBrk="1" latinLnBrk="0" hangingPunct="1">
      <a:defRPr sz="704" kern="1200">
        <a:solidFill>
          <a:schemeClr val="tx1"/>
        </a:solidFill>
        <a:latin typeface="+mn-lt"/>
        <a:ea typeface="+mn-ea"/>
        <a:cs typeface="+mn-cs"/>
      </a:defRPr>
    </a:lvl1pPr>
    <a:lvl2pPr marL="267586" algn="l" defTabSz="535155" rtl="0" eaLnBrk="1" latinLnBrk="0" hangingPunct="1">
      <a:defRPr sz="704" kern="1200">
        <a:solidFill>
          <a:schemeClr val="tx1"/>
        </a:solidFill>
        <a:latin typeface="+mn-lt"/>
        <a:ea typeface="+mn-ea"/>
        <a:cs typeface="+mn-cs"/>
      </a:defRPr>
    </a:lvl2pPr>
    <a:lvl3pPr marL="535155" algn="l" defTabSz="535155" rtl="0" eaLnBrk="1" latinLnBrk="0" hangingPunct="1">
      <a:defRPr sz="704" kern="1200">
        <a:solidFill>
          <a:schemeClr val="tx1"/>
        </a:solidFill>
        <a:latin typeface="+mn-lt"/>
        <a:ea typeface="+mn-ea"/>
        <a:cs typeface="+mn-cs"/>
      </a:defRPr>
    </a:lvl3pPr>
    <a:lvl4pPr marL="802739" algn="l" defTabSz="535155" rtl="0" eaLnBrk="1" latinLnBrk="0" hangingPunct="1">
      <a:defRPr sz="704" kern="1200">
        <a:solidFill>
          <a:schemeClr val="tx1"/>
        </a:solidFill>
        <a:latin typeface="+mn-lt"/>
        <a:ea typeface="+mn-ea"/>
        <a:cs typeface="+mn-cs"/>
      </a:defRPr>
    </a:lvl4pPr>
    <a:lvl5pPr marL="1070305" algn="l" defTabSz="535155" rtl="0" eaLnBrk="1" latinLnBrk="0" hangingPunct="1">
      <a:defRPr sz="704" kern="1200">
        <a:solidFill>
          <a:schemeClr val="tx1"/>
        </a:solidFill>
        <a:latin typeface="+mn-lt"/>
        <a:ea typeface="+mn-ea"/>
        <a:cs typeface="+mn-cs"/>
      </a:defRPr>
    </a:lvl5pPr>
    <a:lvl6pPr marL="1337891" algn="l" defTabSz="535155" rtl="0" eaLnBrk="1" latinLnBrk="0" hangingPunct="1">
      <a:defRPr sz="704" kern="1200">
        <a:solidFill>
          <a:schemeClr val="tx1"/>
        </a:solidFill>
        <a:latin typeface="+mn-lt"/>
        <a:ea typeface="+mn-ea"/>
        <a:cs typeface="+mn-cs"/>
      </a:defRPr>
    </a:lvl6pPr>
    <a:lvl7pPr marL="1605476" algn="l" defTabSz="535155" rtl="0" eaLnBrk="1" latinLnBrk="0" hangingPunct="1">
      <a:defRPr sz="704" kern="1200">
        <a:solidFill>
          <a:schemeClr val="tx1"/>
        </a:solidFill>
        <a:latin typeface="+mn-lt"/>
        <a:ea typeface="+mn-ea"/>
        <a:cs typeface="+mn-cs"/>
      </a:defRPr>
    </a:lvl7pPr>
    <a:lvl8pPr marL="1873044" algn="l" defTabSz="535155" rtl="0" eaLnBrk="1" latinLnBrk="0" hangingPunct="1">
      <a:defRPr sz="704" kern="1200">
        <a:solidFill>
          <a:schemeClr val="tx1"/>
        </a:solidFill>
        <a:latin typeface="+mn-lt"/>
        <a:ea typeface="+mn-ea"/>
        <a:cs typeface="+mn-cs"/>
      </a:defRPr>
    </a:lvl8pPr>
    <a:lvl9pPr marL="2140618" algn="l" defTabSz="535155" rtl="0" eaLnBrk="1" latinLnBrk="0" hangingPunct="1">
      <a:defRPr sz="70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306763" y="849313"/>
            <a:ext cx="3314700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65BAE-A667-C444-B8D6-09A47248E21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234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306763" y="849313"/>
            <a:ext cx="3314700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65BAE-A667-C444-B8D6-09A47248E21A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972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306763" y="849313"/>
            <a:ext cx="3314700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65BAE-A667-C444-B8D6-09A47248E21A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98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306763" y="849313"/>
            <a:ext cx="3314700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65BAE-A667-C444-B8D6-09A47248E21A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6874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306763" y="849313"/>
            <a:ext cx="3314700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65BAE-A667-C444-B8D6-09A47248E21A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6874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306763" y="849313"/>
            <a:ext cx="3314700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65BAE-A667-C444-B8D6-09A47248E21A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9960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306763" y="849313"/>
            <a:ext cx="3314700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6A665BAE-A667-C444-B8D6-09A47248E21A}" type="slidenum">
              <a:rPr lang="ru-RU" smtClean="0">
                <a:solidFill>
                  <a:prstClr val="black"/>
                </a:solidFill>
              </a:rPr>
              <a:pPr defTabSz="457200">
                <a:defRPr/>
              </a:pPr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045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306763" y="849313"/>
            <a:ext cx="3314700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6A665BAE-A667-C444-B8D6-09A47248E21A}" type="slidenum">
              <a:rPr lang="ru-RU" smtClean="0">
                <a:solidFill>
                  <a:prstClr val="black"/>
                </a:solidFill>
              </a:rPr>
              <a:pPr defTabSz="457200">
                <a:defRPr/>
              </a:pPr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775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306763" y="849313"/>
            <a:ext cx="3314700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6A665BAE-A667-C444-B8D6-09A47248E21A}" type="slidenum">
              <a:rPr lang="ru-RU" smtClean="0">
                <a:solidFill>
                  <a:prstClr val="black"/>
                </a:solidFill>
              </a:rPr>
              <a:pPr defTabSz="457200">
                <a:defRPr/>
              </a:pPr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7751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306763" y="849313"/>
            <a:ext cx="3314700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6A665BAE-A667-C444-B8D6-09A47248E21A}" type="slidenum">
              <a:rPr lang="ru-RU" smtClean="0">
                <a:solidFill>
                  <a:prstClr val="black"/>
                </a:solidFill>
              </a:rPr>
              <a:pPr defTabSz="457200">
                <a:defRPr/>
              </a:pPr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0340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306763" y="849313"/>
            <a:ext cx="3314700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6A665BAE-A667-C444-B8D6-09A47248E21A}" type="slidenum">
              <a:rPr lang="ru-RU" smtClean="0">
                <a:solidFill>
                  <a:prstClr val="black"/>
                </a:solidFill>
              </a:rPr>
              <a:pPr defTabSz="457200">
                <a:defRPr/>
              </a:pPr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034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306763" y="849313"/>
            <a:ext cx="3314700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65BAE-A667-C444-B8D6-09A47248E21A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6159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306763" y="849313"/>
            <a:ext cx="3314700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6A665BAE-A667-C444-B8D6-09A47248E21A}" type="slidenum">
              <a:rPr lang="ru-RU" smtClean="0">
                <a:solidFill>
                  <a:prstClr val="black"/>
                </a:solidFill>
              </a:rPr>
              <a:pPr defTabSz="457200">
                <a:defRPr/>
              </a:pPr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3015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306763" y="849313"/>
            <a:ext cx="3314700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6A665BAE-A667-C444-B8D6-09A47248E21A}" type="slidenum">
              <a:rPr lang="ru-RU" smtClean="0">
                <a:solidFill>
                  <a:prstClr val="black"/>
                </a:solidFill>
              </a:rPr>
              <a:pPr defTabSz="457200">
                <a:defRPr/>
              </a:pPr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4539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306763" y="849313"/>
            <a:ext cx="3314700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6A665BAE-A667-C444-B8D6-09A47248E21A}" type="slidenum">
              <a:rPr lang="ru-RU" smtClean="0">
                <a:solidFill>
                  <a:prstClr val="black"/>
                </a:solidFill>
              </a:rPr>
              <a:pPr defTabSz="457200">
                <a:defRPr/>
              </a:pPr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4995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306763" y="849313"/>
            <a:ext cx="3314700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6A665BAE-A667-C444-B8D6-09A47248E21A}" type="slidenum">
              <a:rPr lang="ru-RU" smtClean="0">
                <a:solidFill>
                  <a:prstClr val="black"/>
                </a:solidFill>
              </a:rPr>
              <a:pPr defTabSz="457200">
                <a:defRPr/>
              </a:pPr>
              <a:t>28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2722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306763" y="849313"/>
            <a:ext cx="3314700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6A665BAE-A667-C444-B8D6-09A47248E21A}" type="slidenum">
              <a:rPr lang="ru-RU" smtClean="0">
                <a:solidFill>
                  <a:prstClr val="black"/>
                </a:solidFill>
              </a:rPr>
              <a:pPr defTabSz="457200">
                <a:defRPr/>
              </a:pPr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1394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306763" y="849313"/>
            <a:ext cx="3314700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6A665BAE-A667-C444-B8D6-09A47248E21A}" type="slidenum">
              <a:rPr lang="ru-RU" smtClean="0">
                <a:solidFill>
                  <a:prstClr val="black"/>
                </a:solidFill>
              </a:rPr>
              <a:pPr defTabSz="457200">
                <a:defRPr/>
              </a:pPr>
              <a:t>30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579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306763" y="849313"/>
            <a:ext cx="3314700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6A665BAE-A667-C444-B8D6-09A47248E21A}" type="slidenum">
              <a:rPr lang="ru-RU" smtClean="0">
                <a:solidFill>
                  <a:prstClr val="black"/>
                </a:solidFill>
              </a:rPr>
              <a:pPr defTabSz="457200">
                <a:defRPr/>
              </a:pPr>
              <a:t>31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579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306763" y="849313"/>
            <a:ext cx="3314700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6A665BAE-A667-C444-B8D6-09A47248E21A}" type="slidenum">
              <a:rPr lang="ru-RU" smtClean="0">
                <a:solidFill>
                  <a:prstClr val="black"/>
                </a:solidFill>
              </a:rPr>
              <a:pPr defTabSz="457200">
                <a:defRPr/>
              </a:pPr>
              <a:t>32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0770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306763" y="849313"/>
            <a:ext cx="3314700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6A665BAE-A667-C444-B8D6-09A47248E21A}" type="slidenum">
              <a:rPr lang="ru-RU" smtClean="0">
                <a:solidFill>
                  <a:prstClr val="black"/>
                </a:solidFill>
              </a:rPr>
              <a:pPr defTabSz="457200">
                <a:defRPr/>
              </a:pPr>
              <a:t>33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031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306763" y="849313"/>
            <a:ext cx="3314700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6A665BAE-A667-C444-B8D6-09A47248E21A}" type="slidenum">
              <a:rPr lang="ru-RU" smtClean="0">
                <a:solidFill>
                  <a:prstClr val="black"/>
                </a:solidFill>
              </a:rPr>
              <a:pPr defTabSz="457200">
                <a:defRPr/>
              </a:pPr>
              <a:t>34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844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306763" y="849313"/>
            <a:ext cx="3314700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65BAE-A667-C444-B8D6-09A47248E21A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5502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306763" y="849313"/>
            <a:ext cx="3314700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6A665BAE-A667-C444-B8D6-09A47248E21A}" type="slidenum">
              <a:rPr lang="ru-RU" smtClean="0">
                <a:solidFill>
                  <a:prstClr val="black"/>
                </a:solidFill>
              </a:rPr>
              <a:pPr defTabSz="457200">
                <a:defRPr/>
              </a:pPr>
              <a:t>35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1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306763" y="849313"/>
            <a:ext cx="3314700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6A665BAE-A667-C444-B8D6-09A47248E21A}" type="slidenum">
              <a:rPr lang="ru-RU" smtClean="0">
                <a:solidFill>
                  <a:prstClr val="black"/>
                </a:solidFill>
              </a:rPr>
              <a:pPr defTabSz="457200">
                <a:defRPr/>
              </a:pPr>
              <a:t>36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760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306763" y="849313"/>
            <a:ext cx="3314700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57200">
              <a:defRPr/>
            </a:pPr>
            <a:fld id="{6A665BAE-A667-C444-B8D6-09A47248E21A}" type="slidenum">
              <a:rPr lang="ru-RU" smtClean="0">
                <a:solidFill>
                  <a:prstClr val="black"/>
                </a:solidFill>
              </a:rPr>
              <a:pPr defTabSz="457200">
                <a:defRPr/>
              </a:pPr>
              <a:t>37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649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306763" y="849313"/>
            <a:ext cx="3314700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65BAE-A667-C444-B8D6-09A47248E21A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550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306763" y="849313"/>
            <a:ext cx="3314700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65BAE-A667-C444-B8D6-09A47248E21A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616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306763" y="849313"/>
            <a:ext cx="3314700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65BAE-A667-C444-B8D6-09A47248E21A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152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306763" y="849313"/>
            <a:ext cx="3314700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65BAE-A667-C444-B8D6-09A47248E21A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615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306763" y="849313"/>
            <a:ext cx="3314700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65BAE-A667-C444-B8D6-09A47248E21A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014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306763" y="849313"/>
            <a:ext cx="3314700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65BAE-A667-C444-B8D6-09A47248E21A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94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2F34-1BB7-1F4C-9401-305BBA0C198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A20-8542-3B42-8CD6-F845DADE2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86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2F34-1BB7-1F4C-9401-305BBA0C198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A20-8542-3B42-8CD6-F845DADE2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728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2F34-1BB7-1F4C-9401-305BBA0C198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A20-8542-3B42-8CD6-F845DADE2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893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569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501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541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19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172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9935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795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045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2F34-1BB7-1F4C-9401-305BBA0C198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A20-8542-3B42-8CD6-F845DADE2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123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433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4929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5709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716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291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5541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9187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5586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8606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943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2F34-1BB7-1F4C-9401-305BBA0C198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A20-8542-3B42-8CD6-F845DADE2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6449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2342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7683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0819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2461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9565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4269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596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5720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390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415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2F34-1BB7-1F4C-9401-305BBA0C198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A20-8542-3B42-8CD6-F845DADE2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0061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8317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7663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2263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6668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5190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7202"/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202"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7202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7202"/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202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3041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7202"/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202"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7202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7202"/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202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6504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7202"/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202"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7202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7202"/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202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951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7202"/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202"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7202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7202"/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202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6704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7202"/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202"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7202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7202"/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202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17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2F34-1BB7-1F4C-9401-305BBA0C198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A20-8542-3B42-8CD6-F845DADE2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0535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7202"/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202"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7202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7202"/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202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3181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7202"/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202"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7202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7202"/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202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2659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7202"/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202"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7202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7202"/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202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1503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7202"/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202"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7202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7202"/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202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4741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7202"/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202"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7202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7202"/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202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3767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7202"/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202"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7202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7202"/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202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8395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7300"/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300"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73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7300"/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3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9946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7300"/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300"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73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7300"/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3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5606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7300"/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300"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73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7300"/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3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333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7300"/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300"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73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7300"/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3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678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2F34-1BB7-1F4C-9401-305BBA0C198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A20-8542-3B42-8CD6-F845DADE2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831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7300"/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300"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73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7300"/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3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1543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7300"/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300"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73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7300"/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3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657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7300"/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300"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73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7300"/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3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0855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7300"/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300"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73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7300"/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3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0333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7300"/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300"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73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7300"/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3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8912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7300"/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300"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73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7300"/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3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5544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7300"/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300"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73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7300"/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3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7970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7421"/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421"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7421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7421"/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421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9175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7421"/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421"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7421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7421"/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421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286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7421"/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421"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7421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7421"/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421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157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2F34-1BB7-1F4C-9401-305BBA0C198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A20-8542-3B42-8CD6-F845DADE2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4307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7421"/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421"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7421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7421"/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421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3679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7421"/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421"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7421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7421"/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421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5402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7421"/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421"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7421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7421"/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421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6446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7421"/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421"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7421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7421"/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421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5536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7421"/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421"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7421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7421"/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421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4826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7421"/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421"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7421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7421"/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421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3818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7421"/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421"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7421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7421"/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421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22122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7421"/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421"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7421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7421"/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421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49477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7568"/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568"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756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7568"/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56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396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7568"/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568"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756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7568"/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56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865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2F34-1BB7-1F4C-9401-305BBA0C198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A20-8542-3B42-8CD6-F845DADE2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7435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7568"/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568"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756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7568"/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56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3027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7568"/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568"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756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7568"/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56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77635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7568"/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568"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756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7568"/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56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6538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7568"/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568"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756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7568"/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56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92267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7568"/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568"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756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7568"/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56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36976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7568"/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568"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756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7568"/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56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3924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7568"/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568"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756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7568"/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56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7037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7568"/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568"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756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7568"/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56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43550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7568"/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568"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756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7568"/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56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13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2F34-1BB7-1F4C-9401-305BBA0C198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A20-8542-3B42-8CD6-F845DADE2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318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22F34-1BB7-1F4C-9401-305BBA0C198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16A20-8542-3B42-8CD6-F845DADE2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55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330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00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399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47202"/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202"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47202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47202"/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202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42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47300"/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300"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473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47300"/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3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09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47421"/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421"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47421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47421"/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421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813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47568"/>
            <a:fld id="{D2B22F34-1BB7-1F4C-9401-305BBA0C19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568"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4756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47568"/>
            <a:fld id="{29516A20-8542-3B42-8CD6-F845DADE2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4756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85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39.jp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8.jpeg"/><Relationship Id="rId5" Type="http://schemas.openxmlformats.org/officeDocument/2006/relationships/image" Target="../media/image4.png"/><Relationship Id="rId10" Type="http://schemas.openxmlformats.org/officeDocument/2006/relationships/image" Target="../media/image52.jpeg"/><Relationship Id="rId4" Type="http://schemas.openxmlformats.org/officeDocument/2006/relationships/image" Target="../media/image5.png"/><Relationship Id="rId9" Type="http://schemas.openxmlformats.org/officeDocument/2006/relationships/image" Target="../media/image5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.pn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10" Type="http://schemas.openxmlformats.org/officeDocument/2006/relationships/image" Target="../media/image58.jpeg"/><Relationship Id="rId4" Type="http://schemas.openxmlformats.org/officeDocument/2006/relationships/image" Target="../media/image4.png"/><Relationship Id="rId9" Type="http://schemas.openxmlformats.org/officeDocument/2006/relationships/image" Target="../media/image5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.pn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10" Type="http://schemas.openxmlformats.org/officeDocument/2006/relationships/image" Target="../media/image64.jpeg"/><Relationship Id="rId4" Type="http://schemas.openxmlformats.org/officeDocument/2006/relationships/image" Target="../media/image4.png"/><Relationship Id="rId9" Type="http://schemas.openxmlformats.org/officeDocument/2006/relationships/image" Target="../media/image6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5.png"/><Relationship Id="rId7" Type="http://schemas.openxmlformats.org/officeDocument/2006/relationships/image" Target="../media/image6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4.png"/><Relationship Id="rId9" Type="http://schemas.openxmlformats.org/officeDocument/2006/relationships/image" Target="../media/image6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5.png"/><Relationship Id="rId7" Type="http://schemas.openxmlformats.org/officeDocument/2006/relationships/image" Target="../media/image72.jpeg"/><Relationship Id="rId12" Type="http://schemas.openxmlformats.org/officeDocument/2006/relationships/image" Target="../media/image7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jpeg"/><Relationship Id="rId11" Type="http://schemas.openxmlformats.org/officeDocument/2006/relationships/image" Target="../media/image76.jpeg"/><Relationship Id="rId5" Type="http://schemas.openxmlformats.org/officeDocument/2006/relationships/image" Target="../media/image70.jpeg"/><Relationship Id="rId10" Type="http://schemas.openxmlformats.org/officeDocument/2006/relationships/image" Target="../media/image75.jpeg"/><Relationship Id="rId4" Type="http://schemas.openxmlformats.org/officeDocument/2006/relationships/image" Target="../media/image4.png"/><Relationship Id="rId9" Type="http://schemas.openxmlformats.org/officeDocument/2006/relationships/image" Target="../media/image7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39.jpg"/><Relationship Id="rId7" Type="http://schemas.openxmlformats.org/officeDocument/2006/relationships/image" Target="../media/image7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8.jpeg"/><Relationship Id="rId5" Type="http://schemas.openxmlformats.org/officeDocument/2006/relationships/image" Target="../media/image4.png"/><Relationship Id="rId10" Type="http://schemas.openxmlformats.org/officeDocument/2006/relationships/image" Target="../media/image82.jpeg"/><Relationship Id="rId4" Type="http://schemas.openxmlformats.org/officeDocument/2006/relationships/image" Target="../media/image5.png"/><Relationship Id="rId9" Type="http://schemas.openxmlformats.org/officeDocument/2006/relationships/image" Target="../media/image8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image" Target="../media/image83.png"/><Relationship Id="rId7" Type="http://schemas.openxmlformats.org/officeDocument/2006/relationships/image" Target="../media/image8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86.jpeg"/><Relationship Id="rId11" Type="http://schemas.openxmlformats.org/officeDocument/2006/relationships/image" Target="../media/image91.jpeg"/><Relationship Id="rId5" Type="http://schemas.openxmlformats.org/officeDocument/2006/relationships/image" Target="../media/image85.jpeg"/><Relationship Id="rId10" Type="http://schemas.openxmlformats.org/officeDocument/2006/relationships/image" Target="../media/image90.jpeg"/><Relationship Id="rId4" Type="http://schemas.openxmlformats.org/officeDocument/2006/relationships/image" Target="../media/image84.png"/><Relationship Id="rId9" Type="http://schemas.openxmlformats.org/officeDocument/2006/relationships/image" Target="../media/image8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8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20.jpeg"/><Relationship Id="rId4" Type="http://schemas.openxmlformats.org/officeDocument/2006/relationships/image" Target="../media/image8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92.jpeg"/><Relationship Id="rId4" Type="http://schemas.openxmlformats.org/officeDocument/2006/relationships/image" Target="../media/image8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8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83.pn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84.png"/><Relationship Id="rId9" Type="http://schemas.openxmlformats.org/officeDocument/2006/relationships/image" Target="../media/image9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image" Target="../media/image8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02.jpeg"/><Relationship Id="rId4" Type="http://schemas.openxmlformats.org/officeDocument/2006/relationships/image" Target="../media/image8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103.jpeg"/><Relationship Id="rId4" Type="http://schemas.openxmlformats.org/officeDocument/2006/relationships/image" Target="../media/image8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8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8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8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104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106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jpeg"/><Relationship Id="rId3" Type="http://schemas.openxmlformats.org/officeDocument/2006/relationships/image" Target="../media/image39.jpg"/><Relationship Id="rId7" Type="http://schemas.openxmlformats.org/officeDocument/2006/relationships/image" Target="../media/image108.jpeg"/><Relationship Id="rId12" Type="http://schemas.openxmlformats.org/officeDocument/2006/relationships/image" Target="../media/image11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84.png"/><Relationship Id="rId11" Type="http://schemas.openxmlformats.org/officeDocument/2006/relationships/image" Target="../media/image112.jpeg"/><Relationship Id="rId5" Type="http://schemas.openxmlformats.org/officeDocument/2006/relationships/image" Target="../media/image83.png"/><Relationship Id="rId10" Type="http://schemas.openxmlformats.org/officeDocument/2006/relationships/image" Target="../media/image111.jpeg"/><Relationship Id="rId4" Type="http://schemas.openxmlformats.org/officeDocument/2006/relationships/image" Target="../media/image107.jpeg"/><Relationship Id="rId9" Type="http://schemas.openxmlformats.org/officeDocument/2006/relationships/image" Target="../media/image110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jpeg"/><Relationship Id="rId3" Type="http://schemas.openxmlformats.org/officeDocument/2006/relationships/image" Target="../media/image39.jpg"/><Relationship Id="rId7" Type="http://schemas.openxmlformats.org/officeDocument/2006/relationships/image" Target="../media/image11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114.jpeg"/><Relationship Id="rId11" Type="http://schemas.openxmlformats.org/officeDocument/2006/relationships/image" Target="../media/image119.jpeg"/><Relationship Id="rId5" Type="http://schemas.openxmlformats.org/officeDocument/2006/relationships/image" Target="../media/image84.png"/><Relationship Id="rId10" Type="http://schemas.openxmlformats.org/officeDocument/2006/relationships/image" Target="../media/image118.jpeg"/><Relationship Id="rId4" Type="http://schemas.openxmlformats.org/officeDocument/2006/relationships/image" Target="../media/image83.png"/><Relationship Id="rId9" Type="http://schemas.openxmlformats.org/officeDocument/2006/relationships/image" Target="../media/image117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39.jpg"/><Relationship Id="rId7" Type="http://schemas.openxmlformats.org/officeDocument/2006/relationships/image" Target="../media/image12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120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5.png"/><Relationship Id="rId7" Type="http://schemas.openxmlformats.org/officeDocument/2006/relationships/image" Target="../media/image3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4.png"/><Relationship Id="rId7" Type="http://schemas.openxmlformats.org/officeDocument/2006/relationships/image" Target="../media/image37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9.jp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0.jpe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39.jp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3.jpeg"/><Relationship Id="rId5" Type="http://schemas.openxmlformats.org/officeDocument/2006/relationships/image" Target="../media/image4.png"/><Relationship Id="rId10" Type="http://schemas.openxmlformats.org/officeDocument/2006/relationships/image" Target="../media/image47.jpeg"/><Relationship Id="rId4" Type="http://schemas.openxmlformats.org/officeDocument/2006/relationships/image" Target="../media/image5.png"/><Relationship Id="rId9" Type="http://schemas.openxmlformats.org/officeDocument/2006/relationships/image" Target="../media/image4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70F4FEF-F44F-474A-808F-BDF2024E88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9" y="642510"/>
            <a:ext cx="9907529" cy="557298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8FE4F5C3-0D58-E64E-B8CB-E60A06B11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4909" y="3238030"/>
            <a:ext cx="7631008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2166"/>
              </a:lnSpc>
            </a:pPr>
            <a:r>
              <a:rPr lang="en-US" sz="3250" b="1" dirty="0">
                <a:solidFill>
                  <a:srgbClr val="232026"/>
                </a:solidFill>
                <a:cs typeface="Arial" panose="020B0604020202020204" pitchFamily="34" charset="0"/>
              </a:rPr>
              <a:t>XXIII </a:t>
            </a:r>
            <a:r>
              <a:rPr lang="ru-RU" sz="3250" b="1" dirty="0">
                <a:solidFill>
                  <a:srgbClr val="232026"/>
                </a:solidFill>
                <a:cs typeface="Arial" panose="020B0604020202020204" pitchFamily="34" charset="0"/>
              </a:rPr>
              <a:t>Конгресс ИНТОСАИ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1721533-EB51-3C4F-BBEE-2E43A065DC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3394" y="4968815"/>
            <a:ext cx="1065045" cy="85462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335" y="3836834"/>
            <a:ext cx="1334656" cy="198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9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183A55C1-FA84-2744-B349-6FA74DD53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5156" y="820594"/>
            <a:ext cx="7474888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>
              <a:defRPr/>
            </a:pPr>
            <a:r>
              <a:rPr lang="en-US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XXIII </a:t>
            </a:r>
            <a: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КОНГРЕСС ИНТОСАИ</a:t>
            </a:r>
            <a:b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</a:br>
            <a: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ДЕНЬ ТРЕТИЙ. 25 СЕНТЯБРЯ 2019 ГОДА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AFF67EE-9098-CE4F-8A6D-1BF306A106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04" y="767806"/>
            <a:ext cx="715320" cy="5739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E3FDB7E-E078-D44D-92E3-9A671D900EC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6862" y="787632"/>
            <a:ext cx="476814" cy="4891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018372D-0A58-9A40-AE6C-8E24D24CC548}"/>
              </a:ext>
            </a:extLst>
          </p:cNvPr>
          <p:cNvSpPr txBox="1"/>
          <p:nvPr/>
        </p:nvSpPr>
        <p:spPr>
          <a:xfrm>
            <a:off x="9232220" y="912260"/>
            <a:ext cx="269720" cy="249955"/>
          </a:xfrm>
          <a:prstGeom prst="rect">
            <a:avLst/>
          </a:prstGeom>
          <a:noFill/>
        </p:spPr>
        <p:txBody>
          <a:bodyPr wrap="none" lIns="49418" tIns="24709" rIns="49418" bIns="24709" rtlCol="0" anchor="ctr" anchorCtr="0">
            <a:spAutoFit/>
          </a:bodyPr>
          <a:lstStyle/>
          <a:p>
            <a:r>
              <a:rPr lang="ru-RU" sz="1300" dirty="0">
                <a:solidFill>
                  <a:prstClr val="black">
                    <a:lumMod val="95000"/>
                    <a:lumOff val="5000"/>
                  </a:prstClr>
                </a:solidFill>
              </a:rPr>
              <a:t>10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9D16ECB5-0FC2-8A48-9940-7C7FF1D143CE}"/>
              </a:ext>
            </a:extLst>
          </p:cNvPr>
          <p:cNvCxnSpPr/>
          <p:nvPr/>
        </p:nvCxnSpPr>
        <p:spPr>
          <a:xfrm>
            <a:off x="18" y="1518905"/>
            <a:ext cx="9901851" cy="0"/>
          </a:xfrm>
          <a:prstGeom prst="line">
            <a:avLst/>
          </a:prstGeom>
          <a:ln w="15875">
            <a:solidFill>
              <a:srgbClr val="DB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3">
            <a:extLst>
              <a:ext uri="{FF2B5EF4-FFF2-40B4-BE49-F238E27FC236}">
                <a16:creationId xmlns="" xmlns:a16="http://schemas.microsoft.com/office/drawing/2014/main" id="{3FB8E5A8-FF7E-2B49-8337-D959BF075FC2}"/>
              </a:ext>
            </a:extLst>
          </p:cNvPr>
          <p:cNvSpPr txBox="1">
            <a:spLocks/>
          </p:cNvSpPr>
          <p:nvPr/>
        </p:nvSpPr>
        <p:spPr>
          <a:xfrm>
            <a:off x="1916608" y="2602191"/>
            <a:ext cx="7385741" cy="23566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ru-RU" sz="1625" cap="all" dirty="0">
              <a:solidFill>
                <a:srgbClr val="232026"/>
              </a:solidFill>
              <a:latin typeface="Calibri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21808" y="1552364"/>
            <a:ext cx="7973588" cy="533366"/>
          </a:xfrm>
          <a:prstGeom prst="rect">
            <a:avLst/>
          </a:prstGeom>
        </p:spPr>
        <p:txBody>
          <a:bodyPr wrap="square" lIns="49418" tIns="24709" rIns="49418" bIns="24709">
            <a:spAutoFit/>
          </a:bodyPr>
          <a:lstStyle/>
          <a:p>
            <a:pPr algn="ctr"/>
            <a:r>
              <a:rPr lang="ru-RU" sz="157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ПАНЕЛЬ 1. «МАКРОАУДИТ: СТРАТЕГИЧЕСКИЕ ВЫЗОВЫ ГЛОБАЛЬНОЙ ЭКОНОМИКИ </a:t>
            </a:r>
            <a:br>
              <a:rPr lang="ru-RU" sz="157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157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 МЕЖДУНАРОДНОГО РАЗВИТИЯ»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06488" y="3807672"/>
            <a:ext cx="6136569" cy="1383086"/>
          </a:xfrm>
          <a:prstGeom prst="rect">
            <a:avLst/>
          </a:prstGeom>
        </p:spPr>
        <p:txBody>
          <a:bodyPr wrap="square" lIns="49418" tIns="24709" rIns="49418" bIns="24709">
            <a:spAutoFit/>
          </a:bodyPr>
          <a:lstStyle/>
          <a:p>
            <a:endParaRPr lang="ru-RU" sz="1083" dirty="0"/>
          </a:p>
          <a:p>
            <a:r>
              <a:rPr lang="ru-RU" sz="1083" b="1" u="sng" dirty="0"/>
              <a:t>СПИКЕРЫ: </a:t>
            </a:r>
          </a:p>
          <a:p>
            <a:endParaRPr lang="ru-RU" sz="1083" b="1" u="sng" dirty="0"/>
          </a:p>
          <a:p>
            <a:pPr marL="185327" indent="-185327">
              <a:buFont typeface="Wingdings" pitchFamily="2" charset="2"/>
              <a:buChar char="§"/>
            </a:pPr>
            <a:r>
              <a:rPr lang="ru-RU" sz="1083" b="1" dirty="0"/>
              <a:t>Алексей КУДРИН, </a:t>
            </a:r>
            <a:r>
              <a:rPr lang="ru-RU" sz="1083" dirty="0"/>
              <a:t>Председатель Счетной палаты </a:t>
            </a:r>
          </a:p>
          <a:p>
            <a:pPr marL="185327" indent="-185327">
              <a:buFont typeface="Wingdings" pitchFamily="2" charset="2"/>
              <a:buChar char="§"/>
            </a:pPr>
            <a:r>
              <a:rPr lang="ru-RU" sz="1083" b="1" dirty="0"/>
              <a:t>Ксения ЮДАЕВА</a:t>
            </a:r>
            <a:r>
              <a:rPr lang="ru-RU" sz="1083" dirty="0"/>
              <a:t>, Первый заместитель Председателя Центрального банка Российской Федерации </a:t>
            </a:r>
          </a:p>
          <a:p>
            <a:pPr marL="185327" indent="-185327">
              <a:buFont typeface="Wingdings" pitchFamily="2" charset="2"/>
              <a:buChar char="§"/>
            </a:pPr>
            <a:r>
              <a:rPr lang="ru-RU" sz="1083" b="1" dirty="0"/>
              <a:t>Кеннет РОГОФФ, </a:t>
            </a:r>
            <a:r>
              <a:rPr lang="ru-RU" sz="1083" dirty="0"/>
              <a:t>профессор экономики Гарвардского университета </a:t>
            </a:r>
          </a:p>
          <a:p>
            <a:pPr marL="185327" indent="-185327">
              <a:buFont typeface="Wingdings" pitchFamily="2" charset="2"/>
              <a:buChar char="§"/>
            </a:pPr>
            <a:r>
              <a:rPr lang="ru-RU" sz="1083" b="1" dirty="0"/>
              <a:t>Виней Патрик САЛДАНА</a:t>
            </a:r>
            <a:r>
              <a:rPr lang="ru-RU" sz="1083" dirty="0"/>
              <a:t>, региональный директор Объединенной программы ООН по ВИЧ/СПИД (ЮНЭЙДС) в Восточной Европе и Центральной Азии </a:t>
            </a: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406492" y="2375229"/>
            <a:ext cx="2547995" cy="1287941"/>
          </a:xfrm>
          <a:prstGeom prst="wedgeRoundRectCallou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49418" tIns="24709" rIns="49418" bIns="24709" rtlCol="0" anchor="ctr"/>
          <a:lstStyle/>
          <a:p>
            <a:pPr algn="just"/>
            <a:r>
              <a:rPr lang="ru-RU" sz="1080" i="1" dirty="0"/>
              <a:t>«Термин «</a:t>
            </a:r>
            <a:r>
              <a:rPr lang="ru-RU" sz="1080" i="1" dirty="0" err="1"/>
              <a:t>макроаудит</a:t>
            </a:r>
            <a:r>
              <a:rPr lang="ru-RU" sz="1080" i="1" dirty="0"/>
              <a:t>» предложен Счетной палатой для того, чтобы шире посмотреть на мировые проблемы, мировую экономику, глобальные вызовы, провести с экспертами экспресс-аудит основных трендов и рисков»  - </a:t>
            </a:r>
            <a:r>
              <a:rPr lang="ru-RU" sz="1080" b="1" i="1" dirty="0"/>
              <a:t>Алексей Кудрин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3556" y="2075240"/>
            <a:ext cx="1883867" cy="1253714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7659" y="2548180"/>
            <a:ext cx="1662386" cy="1607659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4"/>
          <a:stretch/>
        </p:blipFill>
        <p:spPr>
          <a:xfrm>
            <a:off x="7672049" y="3328973"/>
            <a:ext cx="1848283" cy="1659292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7197" y="4660221"/>
            <a:ext cx="1630245" cy="1086830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3057" y="4469356"/>
            <a:ext cx="1200498" cy="1562263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132985" y="2375229"/>
            <a:ext cx="2944499" cy="883142"/>
          </a:xfrm>
          <a:prstGeom prst="rect">
            <a:avLst/>
          </a:prstGeom>
        </p:spPr>
        <p:txBody>
          <a:bodyPr wrap="square" lIns="49418" tIns="24709" rIns="49418" bIns="24709">
            <a:spAutoFit/>
          </a:bodyPr>
          <a:lstStyle/>
          <a:p>
            <a:r>
              <a:rPr lang="ru-RU" sz="1083" b="1" u="sng" dirty="0"/>
              <a:t>МОДЕРАТОР:</a:t>
            </a:r>
          </a:p>
          <a:p>
            <a:endParaRPr lang="ru-RU" sz="1083" b="1" u="sng" dirty="0"/>
          </a:p>
          <a:p>
            <a:pPr marL="185327" indent="-185327">
              <a:buFont typeface="Wingdings" pitchFamily="2" charset="2"/>
              <a:buChar char="§"/>
            </a:pPr>
            <a:r>
              <a:rPr lang="ru-RU" sz="1083" b="1" dirty="0"/>
              <a:t>Николай КОРЖЕНЕВСКИЙ, </a:t>
            </a:r>
            <a:r>
              <a:rPr lang="ru-RU" sz="1083" dirty="0"/>
              <a:t>автор и ведущий </a:t>
            </a:r>
            <a:br>
              <a:rPr lang="ru-RU" sz="1083" dirty="0"/>
            </a:br>
            <a:r>
              <a:rPr lang="ru-RU" sz="1083" dirty="0"/>
              <a:t>Программы «Экономика. Курс дня» на телеканале «Россия 24» </a:t>
            </a:r>
          </a:p>
        </p:txBody>
      </p:sp>
    </p:spTree>
    <p:extLst>
      <p:ext uri="{BB962C8B-B14F-4D97-AF65-F5344CB8AC3E}">
        <p14:creationId xmlns:p14="http://schemas.microsoft.com/office/powerpoint/2010/main" val="372836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183A55C1-FA84-2744-B349-6FA74DD53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5156" y="818142"/>
            <a:ext cx="7474888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>
              <a:defRPr/>
            </a:pPr>
            <a:r>
              <a:rPr lang="en-US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XXIII </a:t>
            </a:r>
            <a: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КОНГРЕСС ИНТОСАИ</a:t>
            </a:r>
            <a:b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</a:br>
            <a: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ДЕНЬ ТЕРТИЙ. 25 СЕНТЯБРЯ 2019 ГОДА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AFF67EE-9098-CE4F-8A6D-1BF306A106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04" y="767806"/>
            <a:ext cx="715320" cy="5739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E3FDB7E-E078-D44D-92E3-9A671D900EC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6862" y="787632"/>
            <a:ext cx="476814" cy="4891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018372D-0A58-9A40-AE6C-8E24D24CC548}"/>
              </a:ext>
            </a:extLst>
          </p:cNvPr>
          <p:cNvSpPr txBox="1"/>
          <p:nvPr/>
        </p:nvSpPr>
        <p:spPr>
          <a:xfrm>
            <a:off x="9232238" y="912260"/>
            <a:ext cx="269720" cy="249955"/>
          </a:xfrm>
          <a:prstGeom prst="rect">
            <a:avLst/>
          </a:prstGeom>
          <a:noFill/>
        </p:spPr>
        <p:txBody>
          <a:bodyPr wrap="none" lIns="49418" tIns="24709" rIns="49418" bIns="24709" rtlCol="0" anchor="ctr" anchorCtr="0">
            <a:spAutoFit/>
          </a:bodyPr>
          <a:lstStyle/>
          <a:p>
            <a:r>
              <a:rPr lang="ru-RU" sz="1300" dirty="0">
                <a:solidFill>
                  <a:prstClr val="black">
                    <a:lumMod val="95000"/>
                    <a:lumOff val="5000"/>
                  </a:prstClr>
                </a:solidFill>
              </a:rPr>
              <a:t>11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9D16ECB5-0FC2-8A48-9940-7C7FF1D143CE}"/>
              </a:ext>
            </a:extLst>
          </p:cNvPr>
          <p:cNvCxnSpPr/>
          <p:nvPr/>
        </p:nvCxnSpPr>
        <p:spPr>
          <a:xfrm>
            <a:off x="18" y="1518905"/>
            <a:ext cx="9901851" cy="0"/>
          </a:xfrm>
          <a:prstGeom prst="line">
            <a:avLst/>
          </a:prstGeom>
          <a:ln w="15875">
            <a:solidFill>
              <a:srgbClr val="DB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121808" y="1552364"/>
            <a:ext cx="7973588" cy="533366"/>
          </a:xfrm>
          <a:prstGeom prst="rect">
            <a:avLst/>
          </a:prstGeom>
        </p:spPr>
        <p:txBody>
          <a:bodyPr wrap="square" lIns="49418" tIns="24709" rIns="49418" bIns="24709">
            <a:spAutoFit/>
          </a:bodyPr>
          <a:lstStyle/>
          <a:p>
            <a:pPr algn="ctr"/>
            <a:r>
              <a:rPr lang="ru-RU" sz="157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«МАКРОАУДИТ: СТРАТЕГИЧЕСКИЕ ВЫЗОВЫ ГЛОБАЛЬНОЙ ЭКОНОМИКИ </a:t>
            </a:r>
            <a:br>
              <a:rPr lang="ru-RU" sz="157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157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 МЕЖДУНАРОДНОГО РАЗВИТИЯ»</a:t>
            </a:r>
          </a:p>
        </p:txBody>
      </p:sp>
      <p:sp>
        <p:nvSpPr>
          <p:cNvPr id="5" name="Овальная выноска 4"/>
          <p:cNvSpPr/>
          <p:nvPr/>
        </p:nvSpPr>
        <p:spPr>
          <a:xfrm rot="167029" flipH="1">
            <a:off x="4705777" y="2189102"/>
            <a:ext cx="2248430" cy="2004213"/>
          </a:xfrm>
          <a:prstGeom prst="wedgeEllipseCallou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49418" tIns="24709" rIns="49418" bIns="24709" rtlCol="0" anchor="ctr"/>
          <a:lstStyle/>
          <a:p>
            <a:pPr algn="ctr"/>
            <a:r>
              <a:rPr lang="ru-RU" sz="1083" dirty="0"/>
              <a:t>«Время – еще один фактор, который нужно учитывать. Здесь на помощь придут высокие технологии, в том числе и при проведении финансового аудита» -</a:t>
            </a:r>
          </a:p>
          <a:p>
            <a:pPr algn="ctr"/>
            <a:r>
              <a:rPr lang="ru-RU" sz="1083" b="1" dirty="0"/>
              <a:t>Ксения Юдаева</a:t>
            </a:r>
          </a:p>
          <a:p>
            <a:pPr algn="ctr"/>
            <a:endParaRPr lang="ru-RU" sz="572" dirty="0"/>
          </a:p>
        </p:txBody>
      </p:sp>
      <p:sp>
        <p:nvSpPr>
          <p:cNvPr id="24" name="Овальная выноска 23"/>
          <p:cNvSpPr/>
          <p:nvPr/>
        </p:nvSpPr>
        <p:spPr>
          <a:xfrm rot="163722" flipH="1">
            <a:off x="6905136" y="3060005"/>
            <a:ext cx="2772587" cy="2373458"/>
          </a:xfrm>
          <a:prstGeom prst="wedgeEllipseCallou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49418" tIns="24709" rIns="49418" bIns="24709" rtlCol="0" anchor="ctr"/>
          <a:lstStyle/>
          <a:p>
            <a:pPr algn="ctr"/>
            <a:r>
              <a:rPr lang="ru-RU" sz="1083" dirty="0"/>
              <a:t>«Ключевой вызов современного мира – неравенство доходов. Также в списке вызовов – образование и четвертая промышленная революция. Нужна оценка эффективности усилий, прежде всего государственных, которую надо постоянно осуществлять» -</a:t>
            </a:r>
          </a:p>
          <a:p>
            <a:pPr algn="ctr"/>
            <a:r>
              <a:rPr lang="ru-RU" sz="1083" b="1" dirty="0"/>
              <a:t>Алексей Кудрин</a:t>
            </a:r>
          </a:p>
        </p:txBody>
      </p:sp>
      <p:sp>
        <p:nvSpPr>
          <p:cNvPr id="25" name="Овальная выноска 24"/>
          <p:cNvSpPr/>
          <p:nvPr/>
        </p:nvSpPr>
        <p:spPr>
          <a:xfrm>
            <a:off x="503087" y="2085839"/>
            <a:ext cx="2193951" cy="1913042"/>
          </a:xfrm>
          <a:prstGeom prst="wedgeEllipseCallou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49418" tIns="24709" rIns="49418" bIns="24709" rtlCol="0" anchor="ctr"/>
          <a:lstStyle/>
          <a:p>
            <a:pPr algn="ctr"/>
            <a:r>
              <a:rPr lang="ru-RU" sz="1083" dirty="0"/>
              <a:t>«То, что сейчас происходит, является частью цикла, который еще не закончен, и теперь каждой стране нужны структурные реформы» -</a:t>
            </a:r>
          </a:p>
          <a:p>
            <a:pPr algn="ctr"/>
            <a:r>
              <a:rPr lang="ru-RU" sz="1083" b="1" dirty="0"/>
              <a:t>Кеннет </a:t>
            </a:r>
            <a:r>
              <a:rPr lang="ru-RU" sz="1083" b="1" dirty="0" err="1"/>
              <a:t>Рогофф</a:t>
            </a:r>
            <a:endParaRPr lang="ru-RU" sz="1083" b="1" dirty="0"/>
          </a:p>
        </p:txBody>
      </p:sp>
      <p:sp>
        <p:nvSpPr>
          <p:cNvPr id="12" name="Овальная выноска 11"/>
          <p:cNvSpPr/>
          <p:nvPr/>
        </p:nvSpPr>
        <p:spPr>
          <a:xfrm>
            <a:off x="1970497" y="3511664"/>
            <a:ext cx="3225510" cy="2006149"/>
          </a:xfrm>
          <a:prstGeom prst="wedgeEllipseCallou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49418" tIns="24709" rIns="49418" bIns="24709" rtlCol="0" anchor="ctr"/>
          <a:lstStyle/>
          <a:p>
            <a:pPr algn="ctr"/>
            <a:r>
              <a:rPr lang="ru-RU" sz="1083" dirty="0"/>
              <a:t>«Реализация целей устойчивого развития требует от нас не только определенных действий. Мы должны мыслить нестандартно. Мы должны стараться двигаться с той же скоростью, что и технологии вокруг нас» - </a:t>
            </a:r>
            <a:r>
              <a:rPr lang="ru-RU" sz="1083" b="1" dirty="0"/>
              <a:t>Виней Патрик </a:t>
            </a:r>
            <a:r>
              <a:rPr lang="ru-RU" sz="1083" b="1" dirty="0" err="1"/>
              <a:t>Салдана</a:t>
            </a:r>
            <a:endParaRPr lang="ru-RU" sz="572" b="1" dirty="0"/>
          </a:p>
        </p:txBody>
      </p:sp>
    </p:spTree>
    <p:extLst>
      <p:ext uri="{BB962C8B-B14F-4D97-AF65-F5344CB8AC3E}">
        <p14:creationId xmlns:p14="http://schemas.microsoft.com/office/powerpoint/2010/main" val="399018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  <p:bldP spid="25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183A55C1-FA84-2744-B349-6FA74DD53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5180" y="715869"/>
            <a:ext cx="7474888" cy="71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>
              <a:defRPr/>
            </a:pPr>
            <a:endParaRPr lang="ru-RU" sz="758" b="1" dirty="0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en-US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XXIII </a:t>
            </a:r>
            <a: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КОНГРЕСС ИНТОСАИ</a:t>
            </a:r>
            <a:b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</a:br>
            <a: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ДЕНЬ ТРЕТИЙ. 25 СЕНТЯБРЯ 2019 ГОДА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AFF67EE-9098-CE4F-8A6D-1BF306A106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04" y="767806"/>
            <a:ext cx="715320" cy="5739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E3FDB7E-E078-D44D-92E3-9A671D900E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6862" y="787632"/>
            <a:ext cx="476814" cy="4891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018372D-0A58-9A40-AE6C-8E24D24CC548}"/>
              </a:ext>
            </a:extLst>
          </p:cNvPr>
          <p:cNvSpPr txBox="1"/>
          <p:nvPr/>
        </p:nvSpPr>
        <p:spPr>
          <a:xfrm>
            <a:off x="9232238" y="912260"/>
            <a:ext cx="269720" cy="249955"/>
          </a:xfrm>
          <a:prstGeom prst="rect">
            <a:avLst/>
          </a:prstGeom>
          <a:noFill/>
        </p:spPr>
        <p:txBody>
          <a:bodyPr wrap="none" lIns="49418" tIns="24709" rIns="49418" bIns="24709" rtlCol="0" anchor="ctr" anchorCtr="0">
            <a:spAutoFit/>
          </a:bodyPr>
          <a:lstStyle/>
          <a:p>
            <a:r>
              <a:rPr lang="ru-RU" sz="1300" dirty="0">
                <a:solidFill>
                  <a:prstClr val="black">
                    <a:lumMod val="95000"/>
                    <a:lumOff val="5000"/>
                  </a:prstClr>
                </a:solidFill>
              </a:rPr>
              <a:t>12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9D16ECB5-0FC2-8A48-9940-7C7FF1D143CE}"/>
              </a:ext>
            </a:extLst>
          </p:cNvPr>
          <p:cNvCxnSpPr/>
          <p:nvPr/>
        </p:nvCxnSpPr>
        <p:spPr>
          <a:xfrm>
            <a:off x="18" y="1518905"/>
            <a:ext cx="9901851" cy="0"/>
          </a:xfrm>
          <a:prstGeom prst="line">
            <a:avLst/>
          </a:prstGeom>
          <a:ln w="15875">
            <a:solidFill>
              <a:srgbClr val="DB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3">
            <a:extLst>
              <a:ext uri="{FF2B5EF4-FFF2-40B4-BE49-F238E27FC236}">
                <a16:creationId xmlns="" xmlns:a16="http://schemas.microsoft.com/office/drawing/2014/main" id="{3FB8E5A8-FF7E-2B49-8337-D959BF075FC2}"/>
              </a:ext>
            </a:extLst>
          </p:cNvPr>
          <p:cNvSpPr txBox="1">
            <a:spLocks/>
          </p:cNvSpPr>
          <p:nvPr/>
        </p:nvSpPr>
        <p:spPr>
          <a:xfrm>
            <a:off x="1916608" y="2602191"/>
            <a:ext cx="7385741" cy="23566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ru-RU" sz="1625" cap="all" dirty="0">
              <a:solidFill>
                <a:srgbClr val="232026"/>
              </a:solidFill>
              <a:latin typeface="Calibri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2248" y="1852409"/>
            <a:ext cx="1985779" cy="1321536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9207" y="3009642"/>
            <a:ext cx="2249087" cy="1496767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9443" y="2394828"/>
            <a:ext cx="2409810" cy="1608459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1560" y="3623822"/>
            <a:ext cx="1678151" cy="1247415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1392" y="4299641"/>
            <a:ext cx="1397389" cy="1470579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1184" y="4871237"/>
            <a:ext cx="2149415" cy="1178296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923134" y="1576324"/>
            <a:ext cx="8379203" cy="533366"/>
          </a:xfrm>
          <a:prstGeom prst="rect">
            <a:avLst/>
          </a:prstGeom>
        </p:spPr>
        <p:txBody>
          <a:bodyPr wrap="square" lIns="49418" tIns="24709" rIns="49418" bIns="24709">
            <a:spAutoFit/>
          </a:bodyPr>
          <a:lstStyle/>
          <a:p>
            <a:pPr algn="ctr"/>
            <a:r>
              <a:rPr lang="ru-RU" sz="157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ПАНЕЛЬ 2. «КАК ОБЕСПЕЧИТЬ УСТОЙЧИВОЕ РАЗВИТИЕ В ЭПОХУ DISRUPT: </a:t>
            </a:r>
            <a:br>
              <a:rPr lang="ru-RU" sz="157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157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УПРАВЛЕНЧЕСКИЕ И ТЕХНОЛОГИЧЕСКИЕ РЕШЕНИЯ»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87764" y="3997580"/>
            <a:ext cx="5397751" cy="1549735"/>
          </a:xfrm>
          <a:prstGeom prst="rect">
            <a:avLst/>
          </a:prstGeom>
        </p:spPr>
        <p:txBody>
          <a:bodyPr wrap="square" lIns="49418" tIns="24709" rIns="49418" bIns="24709">
            <a:spAutoFit/>
          </a:bodyPr>
          <a:lstStyle/>
          <a:p>
            <a:endParaRPr lang="ru-RU" sz="1083" dirty="0"/>
          </a:p>
          <a:p>
            <a:r>
              <a:rPr lang="ru-RU" sz="1083" b="1" u="sng" dirty="0"/>
              <a:t>СПИКЕРЫ: </a:t>
            </a:r>
          </a:p>
          <a:p>
            <a:endParaRPr lang="ru-RU" sz="1083" b="1" u="sng" dirty="0"/>
          </a:p>
          <a:p>
            <a:pPr marL="185327" indent="-185327">
              <a:buFont typeface="Wingdings" pitchFamily="2" charset="2"/>
              <a:buChar char="§"/>
            </a:pPr>
            <a:r>
              <a:rPr lang="ru-RU" sz="1083" b="1" dirty="0"/>
              <a:t>Герман ГРЕФ, </a:t>
            </a:r>
            <a:r>
              <a:rPr lang="ru-RU" sz="1083" dirty="0"/>
              <a:t>Председатель Правления, Президент Сбербанка </a:t>
            </a:r>
          </a:p>
          <a:p>
            <a:pPr marL="185327" indent="-185327">
              <a:buFont typeface="Wingdings" pitchFamily="2" charset="2"/>
              <a:buChar char="§"/>
            </a:pPr>
            <a:r>
              <a:rPr lang="ru-RU" sz="1083" b="1" dirty="0"/>
              <a:t>Сергей СОБЯНИН, </a:t>
            </a:r>
            <a:r>
              <a:rPr lang="ru-RU" sz="1083" dirty="0"/>
              <a:t>Мэр Москвы </a:t>
            </a:r>
          </a:p>
          <a:p>
            <a:pPr marL="185327" indent="-185327">
              <a:buFont typeface="Wingdings" pitchFamily="2" charset="2"/>
              <a:buChar char="§"/>
            </a:pPr>
            <a:r>
              <a:rPr lang="ru-RU" sz="1083" b="1" dirty="0"/>
              <a:t>Филипп РОЖЕ, </a:t>
            </a:r>
            <a:r>
              <a:rPr lang="ru-RU" sz="1083" dirty="0"/>
              <a:t>вице-президент </a:t>
            </a:r>
            <a:r>
              <a:rPr lang="ru-RU" sz="1083" dirty="0" err="1"/>
              <a:t>Microsoft</a:t>
            </a:r>
            <a:r>
              <a:rPr lang="ru-RU" sz="1083" dirty="0"/>
              <a:t>  (страны Центральной и Восточной Европы) </a:t>
            </a:r>
          </a:p>
          <a:p>
            <a:pPr marL="185327" indent="-185327">
              <a:buFont typeface="Wingdings" pitchFamily="2" charset="2"/>
              <a:buChar char="§"/>
            </a:pPr>
            <a:r>
              <a:rPr lang="ru-RU" sz="1083" b="1" dirty="0" err="1"/>
              <a:t>Аугусто</a:t>
            </a:r>
            <a:r>
              <a:rPr lang="ru-RU" sz="1083" b="1" dirty="0"/>
              <a:t> ЛОПЕС-КЛАРОС, </a:t>
            </a:r>
            <a:r>
              <a:rPr lang="ru-RU" sz="1083" dirty="0"/>
              <a:t>директор департамента  глобальных индикаторов и анализа Всемирного Банка (2011-2017), бывший главный экономист Всемирного экономического форума,  Председатель Форума глобального управления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009130" y="2389296"/>
            <a:ext cx="2499856" cy="883142"/>
          </a:xfrm>
          <a:prstGeom prst="rect">
            <a:avLst/>
          </a:prstGeom>
        </p:spPr>
        <p:txBody>
          <a:bodyPr wrap="square" lIns="49418" tIns="24709" rIns="49418" bIns="24709">
            <a:spAutoFit/>
          </a:bodyPr>
          <a:lstStyle/>
          <a:p>
            <a:endParaRPr lang="ru-RU" sz="1083" b="1" u="sng" dirty="0"/>
          </a:p>
          <a:p>
            <a:r>
              <a:rPr lang="ru-RU" sz="1083" b="1" u="sng" dirty="0"/>
              <a:t>МОДЕРАТОР:</a:t>
            </a:r>
          </a:p>
          <a:p>
            <a:endParaRPr lang="ru-RU" sz="1083" b="1" u="sng" dirty="0"/>
          </a:p>
          <a:p>
            <a:pPr marL="185327" indent="-185327">
              <a:buFont typeface="Wingdings" pitchFamily="2" charset="2"/>
              <a:buChar char="§"/>
            </a:pPr>
            <a:r>
              <a:rPr lang="ru-RU" sz="1083" b="1" dirty="0"/>
              <a:t>Роман ПЛЮСОВ, </a:t>
            </a:r>
            <a:r>
              <a:rPr lang="ru-RU" sz="1083" dirty="0"/>
              <a:t>ведущий новостей на канале «Россия 24»</a:t>
            </a: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406504" y="2145116"/>
            <a:ext cx="2393317" cy="1744209"/>
          </a:xfrm>
          <a:prstGeom prst="wedgeRoundRectCallou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80" i="1" dirty="0"/>
              <a:t>«Эпоха </a:t>
            </a:r>
            <a:r>
              <a:rPr lang="en-US" sz="1080" i="1" dirty="0"/>
              <a:t>Disrupt –</a:t>
            </a:r>
            <a:r>
              <a:rPr lang="ru-RU" sz="1080" i="1" dirty="0"/>
              <a:t> это время, когда происходит слом устоявшихся решений и стереотипов. На смену старым приходят новые технологии, в том числе в сфере управления. Главный мировой вызов – скорость происходящих изменений: побеждает тот, кто быстрее адаптируется к ним» – </a:t>
            </a:r>
            <a:r>
              <a:rPr lang="ru-RU" sz="1080" b="1" i="1" dirty="0"/>
              <a:t>Сергей Собянин</a:t>
            </a:r>
            <a:r>
              <a:rPr lang="en-US" sz="1080" b="1" i="1" dirty="0"/>
              <a:t> </a:t>
            </a:r>
            <a:endParaRPr lang="ru-RU" sz="1080" b="1" i="1" dirty="0"/>
          </a:p>
        </p:txBody>
      </p:sp>
    </p:spTree>
    <p:extLst>
      <p:ext uri="{BB962C8B-B14F-4D97-AF65-F5344CB8AC3E}">
        <p14:creationId xmlns:p14="http://schemas.microsoft.com/office/powerpoint/2010/main" val="415039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183A55C1-FA84-2744-B349-6FA74DD53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5156" y="818227"/>
            <a:ext cx="7474888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>
              <a:defRPr/>
            </a:pPr>
            <a:r>
              <a:rPr lang="en-US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XXIII </a:t>
            </a:r>
            <a: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КОНГРЕСС ИНТОСАИ</a:t>
            </a:r>
            <a:b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</a:br>
            <a: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ДЕНЬ ТРЕТИЙ. 25 СЕНТЯБРЯ 2019 ГОДА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AFF67EE-9098-CE4F-8A6D-1BF306A106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04" y="767806"/>
            <a:ext cx="715320" cy="5739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E3FDB7E-E078-D44D-92E3-9A671D900EC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6862" y="787632"/>
            <a:ext cx="476814" cy="4891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018372D-0A58-9A40-AE6C-8E24D24CC548}"/>
              </a:ext>
            </a:extLst>
          </p:cNvPr>
          <p:cNvSpPr txBox="1"/>
          <p:nvPr/>
        </p:nvSpPr>
        <p:spPr>
          <a:xfrm>
            <a:off x="9232238" y="912260"/>
            <a:ext cx="269720" cy="249955"/>
          </a:xfrm>
          <a:prstGeom prst="rect">
            <a:avLst/>
          </a:prstGeom>
          <a:noFill/>
        </p:spPr>
        <p:txBody>
          <a:bodyPr wrap="none" lIns="49418" tIns="24709" rIns="49418" bIns="24709" rtlCol="0" anchor="ctr" anchorCtr="0">
            <a:spAutoFit/>
          </a:bodyPr>
          <a:lstStyle/>
          <a:p>
            <a:r>
              <a:rPr lang="ru-RU" sz="1300" dirty="0">
                <a:solidFill>
                  <a:prstClr val="black">
                    <a:lumMod val="95000"/>
                    <a:lumOff val="5000"/>
                  </a:prstClr>
                </a:solidFill>
              </a:rPr>
              <a:t>13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9D16ECB5-0FC2-8A48-9940-7C7FF1D143CE}"/>
              </a:ext>
            </a:extLst>
          </p:cNvPr>
          <p:cNvCxnSpPr/>
          <p:nvPr/>
        </p:nvCxnSpPr>
        <p:spPr>
          <a:xfrm>
            <a:off x="18" y="1518905"/>
            <a:ext cx="9901851" cy="0"/>
          </a:xfrm>
          <a:prstGeom prst="line">
            <a:avLst/>
          </a:prstGeom>
          <a:ln w="15875">
            <a:solidFill>
              <a:srgbClr val="DB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121808" y="1552364"/>
            <a:ext cx="7973588" cy="533366"/>
          </a:xfrm>
          <a:prstGeom prst="rect">
            <a:avLst/>
          </a:prstGeom>
        </p:spPr>
        <p:txBody>
          <a:bodyPr wrap="square" lIns="49418" tIns="24709" rIns="49418" bIns="24709">
            <a:spAutoFit/>
          </a:bodyPr>
          <a:lstStyle/>
          <a:p>
            <a:pPr algn="ctr"/>
            <a:r>
              <a:rPr lang="ru-RU" sz="157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«МАКРОАУДИТ: СТРАТЕГИЧЕСКИЕ ВЫЗОВЫ ГЛОБАЛЬНОЙ ЭКОНОМИКИ </a:t>
            </a:r>
            <a:br>
              <a:rPr lang="ru-RU" sz="157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157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 МЕЖДУНАРОДНОГО РАЗВИТИЯ»</a:t>
            </a:r>
          </a:p>
        </p:txBody>
      </p:sp>
      <p:sp>
        <p:nvSpPr>
          <p:cNvPr id="2" name="Овальная выноска 1"/>
          <p:cNvSpPr/>
          <p:nvPr/>
        </p:nvSpPr>
        <p:spPr>
          <a:xfrm>
            <a:off x="191317" y="2950309"/>
            <a:ext cx="3048771" cy="2406575"/>
          </a:xfrm>
          <a:prstGeom prst="wedgeEllipseCallou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49418" tIns="24709" rIns="49418" bIns="24709" rtlCol="0" anchor="ctr"/>
          <a:lstStyle/>
          <a:p>
            <a:pPr algn="ctr"/>
            <a:r>
              <a:rPr lang="ru-RU" sz="1083" dirty="0"/>
              <a:t>«При всех четырех промышленных революциях </a:t>
            </a:r>
            <a:r>
              <a:rPr lang="ru-RU" sz="1083" dirty="0" err="1"/>
              <a:t>госсуправление</a:t>
            </a:r>
            <a:r>
              <a:rPr lang="ru-RU" sz="1083" dirty="0"/>
              <a:t> остается прежним, оно слишком рутинно и </a:t>
            </a:r>
            <a:r>
              <a:rPr lang="ru-RU" sz="1083" dirty="0" err="1"/>
              <a:t>процессно</a:t>
            </a:r>
            <a:r>
              <a:rPr lang="ru-RU" sz="1083" dirty="0"/>
              <a:t>. Мы стоим на пороге первой революции госуправления. Необходимо внедрять инновации. </a:t>
            </a:r>
            <a:r>
              <a:rPr lang="ru-RU" sz="1083" dirty="0" err="1"/>
              <a:t>Run</a:t>
            </a:r>
            <a:r>
              <a:rPr lang="ru-RU" sz="1083" dirty="0"/>
              <a:t> – </a:t>
            </a:r>
            <a:r>
              <a:rPr lang="ru-RU" sz="1083" dirty="0" err="1"/>
              <a:t>agile</a:t>
            </a:r>
            <a:r>
              <a:rPr lang="ru-RU" sz="1083" dirty="0"/>
              <a:t>- </a:t>
            </a:r>
            <a:r>
              <a:rPr lang="ru-RU" sz="1083" dirty="0" err="1"/>
              <a:t>disrupt</a:t>
            </a:r>
            <a:r>
              <a:rPr lang="ru-RU" sz="1083" dirty="0"/>
              <a:t> (в равных пропорциях) – </a:t>
            </a:r>
          </a:p>
          <a:p>
            <a:pPr algn="ctr"/>
            <a:r>
              <a:rPr lang="ru-RU" sz="1083" dirty="0"/>
              <a:t>лозунг первой революции </a:t>
            </a:r>
          </a:p>
          <a:p>
            <a:pPr algn="ctr"/>
            <a:r>
              <a:rPr lang="ru-RU" sz="1083" dirty="0"/>
              <a:t>в </a:t>
            </a:r>
            <a:r>
              <a:rPr lang="ru-RU" sz="1083" dirty="0" err="1"/>
              <a:t>госуправлнении</a:t>
            </a:r>
            <a:r>
              <a:rPr lang="ru-RU" sz="1083" dirty="0"/>
              <a:t>» -</a:t>
            </a:r>
          </a:p>
          <a:p>
            <a:pPr algn="ctr"/>
            <a:r>
              <a:rPr lang="ru-RU" sz="1083" b="1" dirty="0"/>
              <a:t>Герман Греф</a:t>
            </a:r>
          </a:p>
        </p:txBody>
      </p:sp>
      <p:sp>
        <p:nvSpPr>
          <p:cNvPr id="21" name="Овальная выноска 20"/>
          <p:cNvSpPr/>
          <p:nvPr/>
        </p:nvSpPr>
        <p:spPr>
          <a:xfrm rot="311943" flipH="1">
            <a:off x="6574259" y="1952332"/>
            <a:ext cx="3122618" cy="2193244"/>
          </a:xfrm>
          <a:prstGeom prst="wedgeEllipseCallou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49418" tIns="24709" rIns="49418" bIns="24709" rtlCol="0" anchor="ctr"/>
          <a:lstStyle/>
          <a:p>
            <a:pPr algn="ctr"/>
            <a:r>
              <a:rPr lang="ru-RU" sz="1083" dirty="0"/>
              <a:t>«Еще один важнейший принцип новой эпохи – развитие информационных технологий. Необходимо развитие цифровой грамотности, этики использования информационных технологий. Наша задача показать, что технологии идут на благо людей» -</a:t>
            </a:r>
          </a:p>
          <a:p>
            <a:pPr algn="ctr"/>
            <a:r>
              <a:rPr lang="ru-RU" sz="1083" b="1" dirty="0"/>
              <a:t>Филипп Роже</a:t>
            </a:r>
          </a:p>
        </p:txBody>
      </p:sp>
      <p:sp>
        <p:nvSpPr>
          <p:cNvPr id="25" name="Овальная выноска 24"/>
          <p:cNvSpPr/>
          <p:nvPr/>
        </p:nvSpPr>
        <p:spPr>
          <a:xfrm>
            <a:off x="3070079" y="2185783"/>
            <a:ext cx="2343496" cy="1967813"/>
          </a:xfrm>
          <a:prstGeom prst="wedgeEllipseCallou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49418" tIns="24709" rIns="49418" bIns="24709" rtlCol="0" anchor="ctr"/>
          <a:lstStyle/>
          <a:p>
            <a:pPr algn="ctr"/>
            <a:r>
              <a:rPr lang="ru-RU" sz="1083" dirty="0"/>
              <a:t>«Мир изменился за последние 75 лет, однако принципы управления не изменились. Мы должны быть </a:t>
            </a:r>
            <a:r>
              <a:rPr lang="ru-RU" sz="1083" dirty="0" err="1"/>
              <a:t>проактивны</a:t>
            </a:r>
            <a:r>
              <a:rPr lang="ru-RU" sz="1083" dirty="0"/>
              <a:t>. Нужно предотвращать кризисы, а не реагировать на них» - </a:t>
            </a:r>
            <a:r>
              <a:rPr lang="ru-RU" sz="1083" b="1" dirty="0" err="1"/>
              <a:t>Аугусто</a:t>
            </a:r>
            <a:r>
              <a:rPr lang="ru-RU" sz="1083" b="1" dirty="0"/>
              <a:t> Лопес-Карлос</a:t>
            </a:r>
          </a:p>
        </p:txBody>
      </p:sp>
      <p:sp>
        <p:nvSpPr>
          <p:cNvPr id="3" name="Овальная выноска 2"/>
          <p:cNvSpPr/>
          <p:nvPr/>
        </p:nvSpPr>
        <p:spPr>
          <a:xfrm flipH="1">
            <a:off x="4635636" y="3777188"/>
            <a:ext cx="2966428" cy="2214003"/>
          </a:xfrm>
          <a:prstGeom prst="wedgeEllipseCallou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83" dirty="0"/>
              <a:t>«Один из главных принципов управления в эпоху </a:t>
            </a:r>
            <a:r>
              <a:rPr lang="ru-RU" sz="1083" dirty="0" err="1"/>
              <a:t>Disrupt</a:t>
            </a:r>
            <a:r>
              <a:rPr lang="ru-RU" sz="1083" dirty="0"/>
              <a:t> – политическая смелость и слом стереотипов. Побеждает тот </a:t>
            </a:r>
          </a:p>
          <a:p>
            <a:pPr algn="ctr"/>
            <a:r>
              <a:rPr lang="ru-RU" sz="1083" dirty="0"/>
              <a:t>в конкурентной мировой борьбе, кто быстрее принимает решения, адаптируется к современному миру и внедряет современные технологии» - </a:t>
            </a:r>
            <a:r>
              <a:rPr lang="ru-RU" sz="1083" b="1" dirty="0"/>
              <a:t>Сергей Собянин</a:t>
            </a:r>
          </a:p>
        </p:txBody>
      </p:sp>
    </p:spTree>
    <p:extLst>
      <p:ext uri="{BB962C8B-B14F-4D97-AF65-F5344CB8AC3E}">
        <p14:creationId xmlns:p14="http://schemas.microsoft.com/office/powerpoint/2010/main" val="36083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5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183A55C1-FA84-2744-B349-6FA74DD53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0515" y="713377"/>
            <a:ext cx="7474888" cy="71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>
              <a:defRPr/>
            </a:pPr>
            <a:endParaRPr lang="ru-RU" sz="758" b="1" dirty="0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en-US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XXIII </a:t>
            </a:r>
            <a: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КОНГРЕСС ИНТОСАИ</a:t>
            </a:r>
            <a:b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</a:br>
            <a: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ДЕНЬ ТРЕТИЙ. 25 СЕНТЯБРЯ 2019 ГОДА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AFF67EE-9098-CE4F-8A6D-1BF306A106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04" y="767806"/>
            <a:ext cx="715320" cy="5739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E3FDB7E-E078-D44D-92E3-9A671D900E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6862" y="787632"/>
            <a:ext cx="476814" cy="4891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018372D-0A58-9A40-AE6C-8E24D24CC548}"/>
              </a:ext>
            </a:extLst>
          </p:cNvPr>
          <p:cNvSpPr txBox="1"/>
          <p:nvPr/>
        </p:nvSpPr>
        <p:spPr>
          <a:xfrm>
            <a:off x="9232238" y="912260"/>
            <a:ext cx="269720" cy="249955"/>
          </a:xfrm>
          <a:prstGeom prst="rect">
            <a:avLst/>
          </a:prstGeom>
          <a:noFill/>
        </p:spPr>
        <p:txBody>
          <a:bodyPr wrap="none" lIns="49418" tIns="24709" rIns="49418" bIns="24709" rtlCol="0" anchor="ctr" anchorCtr="0">
            <a:spAutoFit/>
          </a:bodyPr>
          <a:lstStyle/>
          <a:p>
            <a:r>
              <a:rPr lang="ru-RU" sz="1300" dirty="0">
                <a:solidFill>
                  <a:prstClr val="black">
                    <a:lumMod val="95000"/>
                    <a:lumOff val="5000"/>
                  </a:prstClr>
                </a:solidFill>
              </a:rPr>
              <a:t>1</a:t>
            </a:r>
            <a:r>
              <a:rPr lang="en-US" sz="1300" dirty="0">
                <a:solidFill>
                  <a:prstClr val="black">
                    <a:lumMod val="95000"/>
                    <a:lumOff val="5000"/>
                  </a:prstClr>
                </a:solidFill>
              </a:rPr>
              <a:t>4</a:t>
            </a:r>
            <a:endParaRPr lang="ru-RU" sz="13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9D16ECB5-0FC2-8A48-9940-7C7FF1D143CE}"/>
              </a:ext>
            </a:extLst>
          </p:cNvPr>
          <p:cNvCxnSpPr/>
          <p:nvPr/>
        </p:nvCxnSpPr>
        <p:spPr>
          <a:xfrm>
            <a:off x="18" y="1518905"/>
            <a:ext cx="9901851" cy="0"/>
          </a:xfrm>
          <a:prstGeom prst="line">
            <a:avLst/>
          </a:prstGeom>
          <a:ln w="15875">
            <a:solidFill>
              <a:srgbClr val="DB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3">
            <a:extLst>
              <a:ext uri="{FF2B5EF4-FFF2-40B4-BE49-F238E27FC236}">
                <a16:creationId xmlns="" xmlns:a16="http://schemas.microsoft.com/office/drawing/2014/main" id="{3FB8E5A8-FF7E-2B49-8337-D959BF075FC2}"/>
              </a:ext>
            </a:extLst>
          </p:cNvPr>
          <p:cNvSpPr txBox="1">
            <a:spLocks/>
          </p:cNvSpPr>
          <p:nvPr/>
        </p:nvSpPr>
        <p:spPr>
          <a:xfrm>
            <a:off x="1916608" y="2602191"/>
            <a:ext cx="7385741" cy="23566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ru-RU" sz="1625" cap="all" dirty="0">
              <a:solidFill>
                <a:srgbClr val="232026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76065" y="1589319"/>
            <a:ext cx="2503088" cy="291633"/>
          </a:xfrm>
          <a:prstGeom prst="rect">
            <a:avLst/>
          </a:prstGeom>
        </p:spPr>
        <p:txBody>
          <a:bodyPr wrap="none" lIns="49418" tIns="24709" rIns="49418" bIns="24709">
            <a:spAutoFit/>
          </a:bodyPr>
          <a:lstStyle/>
          <a:p>
            <a:r>
              <a:rPr lang="ru-RU" sz="157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ЦЕРЕМОНИЯ ИНАУГУРАЦИИ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10" y="1709599"/>
            <a:ext cx="3019589" cy="1863149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5171652" y="3267654"/>
            <a:ext cx="4278087" cy="2638173"/>
          </a:xfrm>
          <a:prstGeom prst="rect">
            <a:avLst/>
          </a:prstGeom>
        </p:spPr>
        <p:txBody>
          <a:bodyPr wrap="square" lIns="49418" tIns="24709" rIns="49418" bIns="24709">
            <a:spAutoFit/>
          </a:bodyPr>
          <a:lstStyle/>
          <a:p>
            <a:pPr marL="185327" indent="-185327" algn="just">
              <a:buFont typeface="Wingdings" panose="05000000000000000000" pitchFamily="2" charset="2"/>
              <a:buChar char="q"/>
            </a:pPr>
            <a:r>
              <a:rPr lang="ru-RU" sz="1246" b="1" dirty="0"/>
              <a:t>Счетная палата Российской Федерации </a:t>
            </a:r>
            <a:r>
              <a:rPr lang="ru-RU" sz="1246" dirty="0"/>
              <a:t>возглавила </a:t>
            </a:r>
            <a:r>
              <a:rPr lang="ru-RU" sz="1246" b="1" dirty="0"/>
              <a:t>Международную организацию высших органов аудита до 2022 г.</a:t>
            </a:r>
            <a:r>
              <a:rPr lang="ru-RU" sz="1246" dirty="0"/>
              <a:t> </a:t>
            </a:r>
          </a:p>
          <a:p>
            <a:pPr marL="185327" indent="-185327" algn="just">
              <a:buFont typeface="Wingdings" panose="05000000000000000000" pitchFamily="2" charset="2"/>
              <a:buChar char="q"/>
            </a:pPr>
            <a:endParaRPr lang="ru-RU" sz="569" dirty="0"/>
          </a:p>
          <a:p>
            <a:pPr marL="185327" indent="-185327" algn="just">
              <a:buFont typeface="Wingdings" panose="05000000000000000000" pitchFamily="2" charset="2"/>
              <a:buChar char="q"/>
            </a:pPr>
            <a:r>
              <a:rPr lang="ru-RU" sz="1246" dirty="0"/>
              <a:t>К участникам Конгресса обратились:</a:t>
            </a:r>
          </a:p>
          <a:p>
            <a:pPr marL="432424" lvl="1" indent="-185327" algn="just">
              <a:buFont typeface="Wingdings" panose="05000000000000000000" pitchFamily="2" charset="2"/>
              <a:buChar char="§"/>
            </a:pPr>
            <a:r>
              <a:rPr lang="ru-RU" sz="1246" b="1" dirty="0">
                <a:ln w="0"/>
              </a:rPr>
              <a:t>Владимир ПУТИН, </a:t>
            </a:r>
            <a:r>
              <a:rPr lang="ru-RU" sz="1246" dirty="0">
                <a:ln w="0"/>
              </a:rPr>
              <a:t>Президент России </a:t>
            </a:r>
          </a:p>
          <a:p>
            <a:pPr marL="432424" lvl="1" indent="-185327" algn="just">
              <a:buFont typeface="Wingdings" panose="05000000000000000000" pitchFamily="2" charset="2"/>
              <a:buChar char="§"/>
            </a:pPr>
            <a:r>
              <a:rPr lang="ru-RU" sz="1246" b="1" dirty="0">
                <a:ln w="0"/>
              </a:rPr>
              <a:t>Сергей СОБЯНИН, </a:t>
            </a:r>
            <a:r>
              <a:rPr lang="ru-RU" sz="1246" dirty="0">
                <a:ln w="0"/>
              </a:rPr>
              <a:t>Мэр Москвы </a:t>
            </a:r>
          </a:p>
          <a:p>
            <a:pPr marL="432424" lvl="1" indent="-185327" algn="just">
              <a:buFont typeface="Wingdings" panose="05000000000000000000" pitchFamily="2" charset="2"/>
              <a:buChar char="§"/>
            </a:pPr>
            <a:r>
              <a:rPr lang="ru-RU" sz="1246" b="1" dirty="0">
                <a:ln w="0"/>
              </a:rPr>
              <a:t>Сергей РЯБУХИН </a:t>
            </a:r>
            <a:r>
              <a:rPr lang="ru-RU" sz="1246" dirty="0">
                <a:ln w="0"/>
              </a:rPr>
              <a:t>и </a:t>
            </a:r>
            <a:r>
              <a:rPr lang="ru-RU" sz="1246" b="1" dirty="0">
                <a:ln w="0"/>
              </a:rPr>
              <a:t>Александр ЖУКОВ</a:t>
            </a:r>
            <a:r>
              <a:rPr lang="ru-RU" sz="1246" dirty="0">
                <a:ln w="0"/>
              </a:rPr>
              <a:t>,  представители палат Федерального Собрания Российской Федерации</a:t>
            </a:r>
          </a:p>
          <a:p>
            <a:pPr marL="432424" lvl="1" indent="-185327" algn="just">
              <a:buFont typeface="Wingdings" panose="05000000000000000000" pitchFamily="2" charset="2"/>
              <a:buChar char="§"/>
            </a:pPr>
            <a:r>
              <a:rPr lang="ru-RU" sz="1246" b="1" dirty="0" err="1">
                <a:ln w="0"/>
              </a:rPr>
              <a:t>Маргит</a:t>
            </a:r>
            <a:r>
              <a:rPr lang="ru-RU" sz="1246" b="1" dirty="0">
                <a:ln w="0"/>
              </a:rPr>
              <a:t> КРАКЕР</a:t>
            </a:r>
            <a:r>
              <a:rPr lang="ru-RU" sz="1246" dirty="0">
                <a:ln w="0"/>
              </a:rPr>
              <a:t>, Генеральный секретарь ИНТОСАИ, глава ВОА Австрии </a:t>
            </a:r>
          </a:p>
          <a:p>
            <a:pPr marL="432424" lvl="1" indent="-185327" algn="just">
              <a:buFont typeface="Wingdings" panose="05000000000000000000" pitchFamily="2" charset="2"/>
              <a:buChar char="§"/>
            </a:pPr>
            <a:r>
              <a:rPr lang="ru-RU" sz="1246" b="1" dirty="0" err="1">
                <a:ln w="0"/>
              </a:rPr>
              <a:t>Хариб</a:t>
            </a:r>
            <a:r>
              <a:rPr lang="ru-RU" sz="1246" b="1" dirty="0">
                <a:ln w="0"/>
              </a:rPr>
              <a:t> Саид АЛЬ АМИМИ</a:t>
            </a:r>
            <a:r>
              <a:rPr lang="ru-RU" sz="1246" dirty="0">
                <a:ln w="0"/>
              </a:rPr>
              <a:t>, бывший Председатель ИНТОСАИ, глава ВОА ОАЭ </a:t>
            </a:r>
          </a:p>
          <a:p>
            <a:pPr marL="432424" lvl="1" indent="-185327" algn="just">
              <a:buFont typeface="Wingdings" panose="05000000000000000000" pitchFamily="2" charset="2"/>
              <a:buChar char="q"/>
            </a:pPr>
            <a:endParaRPr lang="ru-RU" sz="13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0943" y="2057477"/>
            <a:ext cx="1358729" cy="1603748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633" y="4662936"/>
            <a:ext cx="1379792" cy="1273661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037" y="3436634"/>
            <a:ext cx="1497977" cy="1291736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2267" y="3102137"/>
            <a:ext cx="2303817" cy="2571702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0332" y="4703247"/>
            <a:ext cx="1649228" cy="1350168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Скругленная прямоугольная выноска 19"/>
          <p:cNvSpPr/>
          <p:nvPr/>
        </p:nvSpPr>
        <p:spPr>
          <a:xfrm flipH="1">
            <a:off x="6741622" y="1709599"/>
            <a:ext cx="2708117" cy="1321977"/>
          </a:xfrm>
          <a:prstGeom prst="wedgeRoundRectCallou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49418" tIns="24709" rIns="49418" bIns="24709" rtlCol="0" anchor="ctr"/>
          <a:lstStyle/>
          <a:p>
            <a:pPr algn="just"/>
            <a:r>
              <a:rPr lang="ru-RU" sz="1083" dirty="0"/>
              <a:t>«</a:t>
            </a:r>
            <a:r>
              <a:rPr lang="ru-RU" sz="1083" i="1" dirty="0"/>
              <a:t>Мы видим основу нашего развития в постоянном диалоге с целью обмена опытом и лучшими практиками. Россия рассчитывает на активное взаимодействие со всеми странами-членами организации» </a:t>
            </a:r>
            <a:r>
              <a:rPr lang="ru-RU" sz="1083" b="1" i="1" dirty="0"/>
              <a:t>- Алексей Кудрин</a:t>
            </a:r>
          </a:p>
          <a:p>
            <a:pPr algn="ctr"/>
            <a:endParaRPr lang="ru-RU" sz="572" b="1" i="1" dirty="0"/>
          </a:p>
        </p:txBody>
      </p:sp>
    </p:spTree>
    <p:extLst>
      <p:ext uri="{BB962C8B-B14F-4D97-AF65-F5344CB8AC3E}">
        <p14:creationId xmlns:p14="http://schemas.microsoft.com/office/powerpoint/2010/main" val="235469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183A55C1-FA84-2744-B349-6FA74DD53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5156" y="715666"/>
            <a:ext cx="7474888" cy="71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>
              <a:defRPr/>
            </a:pPr>
            <a:endParaRPr lang="ru-RU" sz="758" b="1" dirty="0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en-US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XXIII </a:t>
            </a:r>
            <a: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КОНГРЕСС ИНТОСАИ</a:t>
            </a:r>
            <a:b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</a:br>
            <a: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ДЕНЬ ЧЕТВЕРТЫЙ. 26 СЕНТЯБРЯ 2019 ГОДА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AFF67EE-9098-CE4F-8A6D-1BF306A106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04" y="767806"/>
            <a:ext cx="715320" cy="5739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E3FDB7E-E078-D44D-92E3-9A671D900E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6862" y="787632"/>
            <a:ext cx="476814" cy="4891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018372D-0A58-9A40-AE6C-8E24D24CC548}"/>
              </a:ext>
            </a:extLst>
          </p:cNvPr>
          <p:cNvSpPr txBox="1"/>
          <p:nvPr/>
        </p:nvSpPr>
        <p:spPr>
          <a:xfrm>
            <a:off x="9232238" y="912260"/>
            <a:ext cx="269720" cy="249955"/>
          </a:xfrm>
          <a:prstGeom prst="rect">
            <a:avLst/>
          </a:prstGeom>
          <a:noFill/>
        </p:spPr>
        <p:txBody>
          <a:bodyPr wrap="none" lIns="49418" tIns="24709" rIns="49418" bIns="24709" rtlCol="0" anchor="ctr" anchorCtr="0">
            <a:spAutoFit/>
          </a:bodyPr>
          <a:lstStyle/>
          <a:p>
            <a:r>
              <a:rPr lang="ru-RU" sz="1300" dirty="0">
                <a:solidFill>
                  <a:prstClr val="black">
                    <a:lumMod val="95000"/>
                    <a:lumOff val="5000"/>
                  </a:prstClr>
                </a:solidFill>
              </a:rPr>
              <a:t>15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9D16ECB5-0FC2-8A48-9940-7C7FF1D143CE}"/>
              </a:ext>
            </a:extLst>
          </p:cNvPr>
          <p:cNvCxnSpPr/>
          <p:nvPr/>
        </p:nvCxnSpPr>
        <p:spPr>
          <a:xfrm>
            <a:off x="18" y="1518905"/>
            <a:ext cx="9901851" cy="0"/>
          </a:xfrm>
          <a:prstGeom prst="line">
            <a:avLst/>
          </a:prstGeom>
          <a:ln w="15875">
            <a:solidFill>
              <a:srgbClr val="DB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1515819" y="1553411"/>
            <a:ext cx="7053560" cy="775099"/>
          </a:xfrm>
          <a:prstGeom prst="rect">
            <a:avLst/>
          </a:prstGeom>
        </p:spPr>
        <p:txBody>
          <a:bodyPr wrap="square" lIns="49418" tIns="24709" rIns="49418" bIns="24709">
            <a:spAutoFit/>
          </a:bodyPr>
          <a:lstStyle/>
          <a:p>
            <a:pPr algn="ctr"/>
            <a:r>
              <a:rPr lang="ru-RU" sz="157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ПЛЕНАРНАЯ СЕССИЯ ПО ТЕМЕ 1</a:t>
            </a:r>
            <a:br>
              <a:rPr lang="ru-RU" sz="157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157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«Роль информационных технологий в развитии государственного управления»</a:t>
            </a:r>
          </a:p>
          <a:p>
            <a:r>
              <a:rPr lang="ru-RU" sz="157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0408" y="3545653"/>
            <a:ext cx="1679307" cy="1472093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5412" y="2115903"/>
            <a:ext cx="2355486" cy="1743404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4540" y="4811927"/>
            <a:ext cx="1620937" cy="1171134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3647" y="4094688"/>
            <a:ext cx="1867800" cy="1434443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4597" y="2492304"/>
            <a:ext cx="1659925" cy="1595880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667279" y="2401807"/>
            <a:ext cx="4691592" cy="3050722"/>
          </a:xfrm>
          <a:prstGeom prst="rect">
            <a:avLst/>
          </a:prstGeom>
        </p:spPr>
        <p:txBody>
          <a:bodyPr wrap="square" lIns="49418" tIns="24709" rIns="49418" bIns="24709">
            <a:spAutoFit/>
          </a:bodyPr>
          <a:lstStyle/>
          <a:p>
            <a:r>
              <a:rPr lang="ru-RU" sz="1300" b="1" u="sng" dirty="0"/>
              <a:t>СОСТАВ ПРЕЗИДИУМА:</a:t>
            </a:r>
            <a:r>
              <a:rPr lang="ru-RU" sz="1300" b="1" dirty="0"/>
              <a:t>  </a:t>
            </a:r>
          </a:p>
          <a:p>
            <a:endParaRPr lang="ru-RU" sz="1300" b="1" dirty="0"/>
          </a:p>
          <a:p>
            <a:pPr marL="185327" indent="-185327">
              <a:buFont typeface="Wingdings" pitchFamily="2" charset="2"/>
              <a:buChar char="q"/>
            </a:pPr>
            <a:r>
              <a:rPr lang="ru-RU" sz="1300" dirty="0"/>
              <a:t>Ху </a:t>
            </a:r>
            <a:r>
              <a:rPr lang="ru-RU" sz="1300" dirty="0" err="1"/>
              <a:t>Цзэдзюнь</a:t>
            </a:r>
            <a:r>
              <a:rPr lang="ru-RU" sz="1300" dirty="0"/>
              <a:t> – Генеральный аудитор </a:t>
            </a:r>
            <a:r>
              <a:rPr lang="ru-RU" sz="1300" b="1" dirty="0"/>
              <a:t>КНР</a:t>
            </a:r>
          </a:p>
          <a:p>
            <a:pPr marL="185327" indent="-185327">
              <a:buFont typeface="Wingdings" pitchFamily="2" charset="2"/>
              <a:buChar char="q"/>
            </a:pPr>
            <a:r>
              <a:rPr lang="ru-RU" sz="1300" dirty="0" err="1"/>
              <a:t>Чжан</a:t>
            </a:r>
            <a:r>
              <a:rPr lang="ru-RU" sz="1300" dirty="0"/>
              <a:t> </a:t>
            </a:r>
            <a:r>
              <a:rPr lang="ru-RU" sz="1300" dirty="0" err="1"/>
              <a:t>Хайянь</a:t>
            </a:r>
            <a:r>
              <a:rPr lang="en-US" sz="1300" dirty="0"/>
              <a:t> </a:t>
            </a:r>
            <a:r>
              <a:rPr lang="ru-RU" sz="1300" dirty="0"/>
              <a:t>– директор департамента </a:t>
            </a:r>
            <a:r>
              <a:rPr lang="ru-RU" sz="1300" b="1" dirty="0"/>
              <a:t>ВОА КНР</a:t>
            </a:r>
          </a:p>
          <a:p>
            <a:pPr marL="185327" indent="-185327">
              <a:buFont typeface="Wingdings" pitchFamily="2" charset="2"/>
              <a:buChar char="q"/>
            </a:pPr>
            <a:r>
              <a:rPr lang="ru-RU" sz="1300" dirty="0" err="1"/>
              <a:t>Эбер</a:t>
            </a:r>
            <a:r>
              <a:rPr lang="ru-RU" sz="1300" dirty="0"/>
              <a:t> Омар </a:t>
            </a:r>
            <a:r>
              <a:rPr lang="ru-RU" sz="1300" dirty="0" err="1"/>
              <a:t>Бетансос</a:t>
            </a:r>
            <a:r>
              <a:rPr lang="ru-RU" sz="1300" dirty="0"/>
              <a:t> </a:t>
            </a:r>
            <a:r>
              <a:rPr lang="ru-RU" sz="1300" dirty="0" err="1"/>
              <a:t>Торрес</a:t>
            </a:r>
            <a:r>
              <a:rPr lang="ru-RU" sz="1300" dirty="0"/>
              <a:t> </a:t>
            </a:r>
            <a:r>
              <a:rPr lang="en-US" sz="1300" dirty="0"/>
              <a:t>– </a:t>
            </a:r>
            <a:r>
              <a:rPr lang="ru-RU" sz="1300" dirty="0"/>
              <a:t>представитель </a:t>
            </a:r>
            <a:r>
              <a:rPr lang="ru-RU" sz="1300" b="1" dirty="0"/>
              <a:t>ВОА Мексики</a:t>
            </a:r>
          </a:p>
          <a:p>
            <a:pPr marL="185327" indent="-185327">
              <a:buFont typeface="Wingdings" pitchFamily="2" charset="2"/>
              <a:buChar char="q"/>
            </a:pPr>
            <a:r>
              <a:rPr lang="ru-RU" sz="1300" dirty="0" err="1"/>
              <a:t>Янар</a:t>
            </a:r>
            <a:r>
              <a:rPr lang="ru-RU" sz="1300" dirty="0"/>
              <a:t> Холм – Генеральный аудитор </a:t>
            </a:r>
            <a:r>
              <a:rPr lang="ru-RU" sz="1300" b="1" dirty="0"/>
              <a:t>Эстонии</a:t>
            </a:r>
          </a:p>
          <a:p>
            <a:pPr marL="185327" indent="-185327">
              <a:buFont typeface="Wingdings" pitchFamily="2" charset="2"/>
              <a:buChar char="q"/>
            </a:pPr>
            <a:r>
              <a:rPr lang="ru-RU" sz="1300" dirty="0"/>
              <a:t>Юджин </a:t>
            </a:r>
            <a:r>
              <a:rPr lang="ru-RU" sz="1300" dirty="0" err="1"/>
              <a:t>Додаро</a:t>
            </a:r>
            <a:r>
              <a:rPr lang="ru-RU" sz="1300" dirty="0"/>
              <a:t> – Генеральный контролер </a:t>
            </a:r>
            <a:r>
              <a:rPr lang="ru-RU" sz="1300" b="1" dirty="0"/>
              <a:t>США </a:t>
            </a:r>
          </a:p>
          <a:p>
            <a:pPr marL="185327" indent="-185327">
              <a:buFont typeface="Wingdings" pitchFamily="2" charset="2"/>
              <a:buChar char="q"/>
            </a:pPr>
            <a:r>
              <a:rPr lang="ru-RU" sz="1300" dirty="0" err="1"/>
              <a:t>Хариб</a:t>
            </a:r>
            <a:r>
              <a:rPr lang="ru-RU" sz="1300" dirty="0"/>
              <a:t> Аль </a:t>
            </a:r>
            <a:r>
              <a:rPr lang="ru-RU" sz="1300" dirty="0" err="1"/>
              <a:t>Амими</a:t>
            </a:r>
            <a:r>
              <a:rPr lang="ru-RU" sz="1300" dirty="0"/>
              <a:t> – председатель </a:t>
            </a:r>
            <a:r>
              <a:rPr lang="ru-RU" sz="1300" b="1" dirty="0"/>
              <a:t>ВОА ОАЭ</a:t>
            </a:r>
          </a:p>
          <a:p>
            <a:pPr marL="185327" indent="-185327">
              <a:buFont typeface="Wingdings" pitchFamily="2" charset="2"/>
              <a:buChar char="q"/>
            </a:pPr>
            <a:r>
              <a:rPr lang="ru-RU" sz="1300" dirty="0" err="1"/>
              <a:t>Агус</a:t>
            </a:r>
            <a:r>
              <a:rPr lang="ru-RU" sz="1300" dirty="0"/>
              <a:t> </a:t>
            </a:r>
            <a:r>
              <a:rPr lang="ru-RU" sz="1300" dirty="0" err="1"/>
              <a:t>Прамоно</a:t>
            </a:r>
            <a:r>
              <a:rPr lang="ru-RU" sz="1300" dirty="0"/>
              <a:t> – член коллегии </a:t>
            </a:r>
            <a:r>
              <a:rPr lang="ru-RU" sz="1300" b="1" dirty="0"/>
              <a:t>ВОА Индонезии</a:t>
            </a:r>
          </a:p>
          <a:p>
            <a:pPr marL="185327" indent="-185327">
              <a:buFont typeface="Wingdings" pitchFamily="2" charset="2"/>
              <a:buChar char="q"/>
            </a:pPr>
            <a:r>
              <a:rPr lang="ru-RU" sz="1300" dirty="0" err="1"/>
              <a:t>Мануэль</a:t>
            </a:r>
            <a:r>
              <a:rPr lang="ru-RU" sz="1300" dirty="0"/>
              <a:t> </a:t>
            </a:r>
            <a:r>
              <a:rPr lang="ru-RU" sz="1300" dirty="0" err="1"/>
              <a:t>Варгас</a:t>
            </a:r>
            <a:r>
              <a:rPr lang="ru-RU" sz="1300" dirty="0"/>
              <a:t> – представитель </a:t>
            </a:r>
            <a:r>
              <a:rPr lang="ru-RU" sz="1300" b="1" dirty="0"/>
              <a:t>Всемирного банка</a:t>
            </a:r>
          </a:p>
          <a:p>
            <a:pPr marL="185327" indent="-185327">
              <a:buFont typeface="Wingdings" pitchFamily="2" charset="2"/>
              <a:buChar char="q"/>
            </a:pPr>
            <a:r>
              <a:rPr lang="ru-RU" sz="1300" dirty="0"/>
              <a:t>Жан Гуле – представитель </a:t>
            </a:r>
            <a:r>
              <a:rPr lang="ru-RU" sz="1300" b="1" dirty="0"/>
              <a:t>ВОА Канады</a:t>
            </a:r>
          </a:p>
          <a:p>
            <a:endParaRPr lang="ru-RU" sz="1300" dirty="0"/>
          </a:p>
          <a:p>
            <a:r>
              <a:rPr lang="ru-RU" sz="1300" b="1" u="sng" dirty="0"/>
              <a:t>МОДЕРАТОР</a:t>
            </a:r>
            <a:r>
              <a:rPr lang="ru-RU" sz="1300" dirty="0"/>
              <a:t>:</a:t>
            </a:r>
          </a:p>
          <a:p>
            <a:endParaRPr lang="ru-RU" sz="1300" dirty="0"/>
          </a:p>
          <a:p>
            <a:r>
              <a:rPr lang="ru-RU" sz="1300" dirty="0"/>
              <a:t>Адель </a:t>
            </a:r>
            <a:r>
              <a:rPr lang="ru-RU" sz="1300" dirty="0" err="1"/>
              <a:t>Абдулазиз</a:t>
            </a:r>
            <a:r>
              <a:rPr lang="ru-RU" sz="1300" dirty="0"/>
              <a:t> Аль-</a:t>
            </a:r>
            <a:r>
              <a:rPr lang="ru-RU" sz="1300" dirty="0" err="1"/>
              <a:t>Сарави</a:t>
            </a:r>
            <a:r>
              <a:rPr lang="ru-RU" sz="1300" dirty="0"/>
              <a:t> – председатель </a:t>
            </a:r>
            <a:r>
              <a:rPr lang="ru-RU" sz="1300" b="1" dirty="0"/>
              <a:t>ВОА Кувейта</a:t>
            </a:r>
          </a:p>
        </p:txBody>
      </p:sp>
    </p:spTree>
    <p:extLst>
      <p:ext uri="{BB962C8B-B14F-4D97-AF65-F5344CB8AC3E}">
        <p14:creationId xmlns:p14="http://schemas.microsoft.com/office/powerpoint/2010/main" val="283816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183A55C1-FA84-2744-B349-6FA74DD53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5155" y="717817"/>
            <a:ext cx="7474888" cy="71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>
              <a:defRPr/>
            </a:pPr>
            <a:endParaRPr lang="ru-RU" sz="758" b="1" dirty="0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en-US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XXIII </a:t>
            </a:r>
            <a: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КОНГРЕСС ИНТОСАИ</a:t>
            </a:r>
            <a:b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</a:br>
            <a: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ДЕНЬ ЧЕТВЕРТЫЙ. 26 СЕНТЯБРЯ 2019 ГОДА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AFF67EE-9098-CE4F-8A6D-1BF306A106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04" y="767806"/>
            <a:ext cx="715320" cy="5739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E3FDB7E-E078-D44D-92E3-9A671D900E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6862" y="787632"/>
            <a:ext cx="476814" cy="4891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018372D-0A58-9A40-AE6C-8E24D24CC548}"/>
              </a:ext>
            </a:extLst>
          </p:cNvPr>
          <p:cNvSpPr txBox="1"/>
          <p:nvPr/>
        </p:nvSpPr>
        <p:spPr>
          <a:xfrm>
            <a:off x="9232238" y="912260"/>
            <a:ext cx="269720" cy="249955"/>
          </a:xfrm>
          <a:prstGeom prst="rect">
            <a:avLst/>
          </a:prstGeom>
          <a:noFill/>
        </p:spPr>
        <p:txBody>
          <a:bodyPr wrap="none" lIns="49418" tIns="24709" rIns="49418" bIns="24709" rtlCol="0" anchor="ctr" anchorCtr="0">
            <a:spAutoFit/>
          </a:bodyPr>
          <a:lstStyle/>
          <a:p>
            <a:r>
              <a:rPr lang="ru-RU" sz="1300" dirty="0">
                <a:solidFill>
                  <a:prstClr val="black">
                    <a:lumMod val="95000"/>
                    <a:lumOff val="5000"/>
                  </a:prstClr>
                </a:solidFill>
              </a:rPr>
              <a:t>16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9D16ECB5-0FC2-8A48-9940-7C7FF1D143CE}"/>
              </a:ext>
            </a:extLst>
          </p:cNvPr>
          <p:cNvCxnSpPr/>
          <p:nvPr/>
        </p:nvCxnSpPr>
        <p:spPr>
          <a:xfrm>
            <a:off x="18" y="1518905"/>
            <a:ext cx="9901851" cy="0"/>
          </a:xfrm>
          <a:prstGeom prst="line">
            <a:avLst/>
          </a:prstGeom>
          <a:ln w="15875">
            <a:solidFill>
              <a:srgbClr val="DB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1515819" y="1608444"/>
            <a:ext cx="7053560" cy="775099"/>
          </a:xfrm>
          <a:prstGeom prst="rect">
            <a:avLst/>
          </a:prstGeom>
        </p:spPr>
        <p:txBody>
          <a:bodyPr wrap="square" lIns="49418" tIns="24709" rIns="49418" bIns="24709">
            <a:spAutoFit/>
          </a:bodyPr>
          <a:lstStyle/>
          <a:p>
            <a:pPr algn="ctr"/>
            <a:r>
              <a:rPr lang="ru-RU" sz="157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ПЛЕНАРНАЯ СЕССИЯ ПО ТЕМЕ 1</a:t>
            </a:r>
            <a:br>
              <a:rPr lang="ru-RU" sz="157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157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«Роль информационных технологий в развитии государственного управления»</a:t>
            </a:r>
          </a:p>
          <a:p>
            <a:r>
              <a:rPr lang="ru-RU" sz="157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203854" y="2434554"/>
            <a:ext cx="7873008" cy="2792383"/>
          </a:xfrm>
          <a:prstGeom prst="rect">
            <a:avLst/>
          </a:prstGeom>
        </p:spPr>
        <p:txBody>
          <a:bodyPr wrap="square" lIns="49418" tIns="24709" rIns="49418" bIns="24709">
            <a:spAutoFit/>
          </a:bodyPr>
          <a:lstStyle/>
          <a:p>
            <a:pPr algn="just"/>
            <a:endParaRPr lang="ru-RU" sz="1327" dirty="0"/>
          </a:p>
          <a:p>
            <a:pPr marL="185327" indent="-185327" algn="just">
              <a:buFont typeface="Wingdings" panose="05000000000000000000" pitchFamily="2" charset="2"/>
              <a:buChar char="q"/>
            </a:pPr>
            <a:r>
              <a:rPr lang="ru-RU" sz="1327" dirty="0"/>
              <a:t>В рамках сессии </a:t>
            </a:r>
            <a:r>
              <a:rPr lang="ru-RU" sz="1327" b="1" dirty="0"/>
              <a:t>Председатель ВОА США </a:t>
            </a:r>
            <a:r>
              <a:rPr lang="ru-RU" sz="1327" dirty="0"/>
              <a:t>отметил </a:t>
            </a:r>
            <a:r>
              <a:rPr lang="ru-RU" sz="1327" b="1" dirty="0"/>
              <a:t>3 ключевых аспекта</a:t>
            </a:r>
            <a:r>
              <a:rPr lang="ru-RU" sz="1327" dirty="0"/>
              <a:t>: </a:t>
            </a:r>
          </a:p>
          <a:p>
            <a:pPr marL="185327" indent="-185327" algn="just">
              <a:buFont typeface="Wingdings" panose="05000000000000000000" pitchFamily="2" charset="2"/>
              <a:buChar char="q"/>
            </a:pPr>
            <a:endParaRPr lang="ru-RU" sz="569" dirty="0"/>
          </a:p>
          <a:p>
            <a:pPr lvl="1"/>
            <a:r>
              <a:rPr lang="ru-RU" sz="1327" dirty="0"/>
              <a:t>1. Мир информационных технологий повышает прозрачность и подотчетность правительства; </a:t>
            </a:r>
          </a:p>
          <a:p>
            <a:pPr lvl="1"/>
            <a:r>
              <a:rPr lang="ru-RU" sz="1327" dirty="0"/>
              <a:t>2. Роль информационных технологий в эффективности и результативности ИТ-систем государственного</a:t>
            </a:r>
            <a:br>
              <a:rPr lang="ru-RU" sz="1327" dirty="0"/>
            </a:br>
            <a:r>
              <a:rPr lang="ru-RU" sz="1327" dirty="0"/>
              <a:t>     управления влияет на благосостояние; </a:t>
            </a:r>
          </a:p>
          <a:p>
            <a:pPr lvl="1"/>
            <a:r>
              <a:rPr lang="ru-RU" sz="1327" dirty="0"/>
              <a:t>3. Влияние ИТ-систем на качество аудита.</a:t>
            </a:r>
          </a:p>
          <a:p>
            <a:pPr marL="185327" indent="-185327" algn="just">
              <a:buFont typeface="Wingdings" panose="05000000000000000000" pitchFamily="2" charset="2"/>
              <a:buChar char="q"/>
            </a:pPr>
            <a:endParaRPr lang="ru-RU" sz="1327" dirty="0"/>
          </a:p>
          <a:p>
            <a:pPr marL="185327" indent="-185327" algn="just">
              <a:buFont typeface="Wingdings" panose="05000000000000000000" pitchFamily="2" charset="2"/>
              <a:buChar char="q"/>
            </a:pPr>
            <a:r>
              <a:rPr lang="ru-RU" sz="1327" dirty="0"/>
              <a:t>Представитель </a:t>
            </a:r>
            <a:r>
              <a:rPr lang="ru-RU" sz="1327" b="1" dirty="0"/>
              <a:t>ВОА Индонезии </a:t>
            </a:r>
            <a:r>
              <a:rPr lang="ru-RU" sz="1327" dirty="0"/>
              <a:t>выступил на тему развития государственного управления путем применения ИТ-систем и рассказал о национальной политике формирования электронного правительства.</a:t>
            </a:r>
          </a:p>
          <a:p>
            <a:pPr marL="185327" indent="-185327" algn="just">
              <a:buFont typeface="Wingdings" panose="05000000000000000000" pitchFamily="2" charset="2"/>
              <a:buChar char="q"/>
            </a:pPr>
            <a:endParaRPr lang="ru-RU" sz="1327" dirty="0"/>
          </a:p>
          <a:p>
            <a:pPr marL="185327" indent="-185327" algn="just">
              <a:buFont typeface="Wingdings" panose="05000000000000000000" pitchFamily="2" charset="2"/>
              <a:buChar char="q"/>
            </a:pPr>
            <a:r>
              <a:rPr lang="ru-RU" sz="1327" b="1" dirty="0"/>
              <a:t>Представитель Всемирного банка </a:t>
            </a:r>
            <a:r>
              <a:rPr lang="ru-RU" sz="1327" dirty="0"/>
              <a:t>рассказал об инициативе под названием «</a:t>
            </a:r>
            <a:r>
              <a:rPr lang="ru-RU" sz="1327" dirty="0" err="1"/>
              <a:t>GovTech</a:t>
            </a:r>
            <a:r>
              <a:rPr lang="ru-RU" sz="1327" dirty="0"/>
              <a:t>», которая используется для повышения эффективности государственного управления. </a:t>
            </a:r>
          </a:p>
        </p:txBody>
      </p:sp>
    </p:spTree>
    <p:extLst>
      <p:ext uri="{BB962C8B-B14F-4D97-AF65-F5344CB8AC3E}">
        <p14:creationId xmlns:p14="http://schemas.microsoft.com/office/powerpoint/2010/main" val="256720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183A55C1-FA84-2744-B349-6FA74DD53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5155" y="724638"/>
            <a:ext cx="7474888" cy="71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>
              <a:defRPr/>
            </a:pPr>
            <a:endParaRPr lang="ru-RU" sz="758" b="1" dirty="0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en-US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XXIII </a:t>
            </a:r>
            <a: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КОНГРЕСС ИНТОСАИ</a:t>
            </a:r>
            <a:b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</a:br>
            <a: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ДЕНЬ ЧЕТВЕРТЫЙ. 26 СЕНТЯБРЯ 2019 ГОДА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AFF67EE-9098-CE4F-8A6D-1BF306A106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04" y="767806"/>
            <a:ext cx="715320" cy="5739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E3FDB7E-E078-D44D-92E3-9A671D900E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6862" y="787632"/>
            <a:ext cx="476814" cy="4891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018372D-0A58-9A40-AE6C-8E24D24CC548}"/>
              </a:ext>
            </a:extLst>
          </p:cNvPr>
          <p:cNvSpPr txBox="1"/>
          <p:nvPr/>
        </p:nvSpPr>
        <p:spPr>
          <a:xfrm>
            <a:off x="9232238" y="912260"/>
            <a:ext cx="269720" cy="249955"/>
          </a:xfrm>
          <a:prstGeom prst="rect">
            <a:avLst/>
          </a:prstGeom>
          <a:noFill/>
        </p:spPr>
        <p:txBody>
          <a:bodyPr wrap="none" lIns="49418" tIns="24709" rIns="49418" bIns="24709" rtlCol="0" anchor="ctr" anchorCtr="0">
            <a:spAutoFit/>
          </a:bodyPr>
          <a:lstStyle/>
          <a:p>
            <a:r>
              <a:rPr lang="ru-RU" sz="1300" dirty="0">
                <a:solidFill>
                  <a:prstClr val="black">
                    <a:lumMod val="95000"/>
                    <a:lumOff val="5000"/>
                  </a:prstClr>
                </a:solidFill>
              </a:rPr>
              <a:t>17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9D16ECB5-0FC2-8A48-9940-7C7FF1D143CE}"/>
              </a:ext>
            </a:extLst>
          </p:cNvPr>
          <p:cNvCxnSpPr/>
          <p:nvPr/>
        </p:nvCxnSpPr>
        <p:spPr>
          <a:xfrm>
            <a:off x="18" y="1518905"/>
            <a:ext cx="9901851" cy="0"/>
          </a:xfrm>
          <a:prstGeom prst="line">
            <a:avLst/>
          </a:prstGeom>
          <a:ln w="15875">
            <a:solidFill>
              <a:srgbClr val="DB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3">
            <a:extLst>
              <a:ext uri="{FF2B5EF4-FFF2-40B4-BE49-F238E27FC236}">
                <a16:creationId xmlns="" xmlns:a16="http://schemas.microsoft.com/office/drawing/2014/main" id="{3FB8E5A8-FF7E-2B49-8337-D959BF075FC2}"/>
              </a:ext>
            </a:extLst>
          </p:cNvPr>
          <p:cNvSpPr txBox="1">
            <a:spLocks/>
          </p:cNvSpPr>
          <p:nvPr/>
        </p:nvSpPr>
        <p:spPr>
          <a:xfrm>
            <a:off x="1916608" y="2602191"/>
            <a:ext cx="7385741" cy="23566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ru-RU" sz="1625" cap="all" dirty="0">
              <a:solidFill>
                <a:srgbClr val="232026"/>
              </a:solidFill>
              <a:latin typeface="Calibri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15819" y="1635953"/>
            <a:ext cx="7716419" cy="775099"/>
          </a:xfrm>
          <a:prstGeom prst="rect">
            <a:avLst/>
          </a:prstGeom>
        </p:spPr>
        <p:txBody>
          <a:bodyPr wrap="square" lIns="49418" tIns="24709" rIns="49418" bIns="24709">
            <a:spAutoFit/>
          </a:bodyPr>
          <a:lstStyle/>
          <a:p>
            <a:pPr algn="ctr"/>
            <a:r>
              <a:rPr lang="ru-RU" sz="157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ПЛЕНАРНАЯ СЕССИЯ ПО ТЕМЕ 2</a:t>
            </a:r>
            <a:br>
              <a:rPr lang="ru-RU" sz="157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157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«Роль высших органов аудита в достижении национальных приоритетов и целей» </a:t>
            </a:r>
          </a:p>
          <a:p>
            <a:r>
              <a:rPr lang="ru-RU" sz="157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300" y="2252635"/>
            <a:ext cx="3021092" cy="1840671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360" y="3856474"/>
            <a:ext cx="1711389" cy="1374345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5667" y="3600070"/>
            <a:ext cx="1337100" cy="1178321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7855" y="2261075"/>
            <a:ext cx="1548571" cy="1185449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1543" y="4778391"/>
            <a:ext cx="1709514" cy="1246279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2781" y="3124817"/>
            <a:ext cx="1579837" cy="1203216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2781" y="4328033"/>
            <a:ext cx="1696613" cy="1243271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5317596" y="2355101"/>
            <a:ext cx="4478338" cy="3442496"/>
          </a:xfrm>
          <a:prstGeom prst="rect">
            <a:avLst/>
          </a:prstGeom>
        </p:spPr>
        <p:txBody>
          <a:bodyPr wrap="square" lIns="49418" tIns="24709" rIns="49418" bIns="24709">
            <a:spAutoFit/>
          </a:bodyPr>
          <a:lstStyle/>
          <a:p>
            <a:r>
              <a:rPr lang="ru-RU" sz="1300" b="1" u="sng" dirty="0"/>
              <a:t>СОСТАВ ПРЕЗИДИУМА:</a:t>
            </a:r>
          </a:p>
          <a:p>
            <a:endParaRPr lang="ru-RU" sz="1246" dirty="0"/>
          </a:p>
          <a:p>
            <a:pPr marL="185327" indent="-185327">
              <a:buFont typeface="Wingdings" pitchFamily="2" charset="2"/>
              <a:buChar char="q"/>
            </a:pPr>
            <a:r>
              <a:rPr lang="ru-RU" sz="1300" dirty="0"/>
              <a:t>Кудрин А.Л. – председатель Счетной палаты </a:t>
            </a:r>
            <a:r>
              <a:rPr lang="ru-RU" sz="1300" b="1" dirty="0"/>
              <a:t>Российской Федерации</a:t>
            </a:r>
          </a:p>
          <a:p>
            <a:pPr marL="185327" indent="-185327">
              <a:buFont typeface="Wingdings" pitchFamily="2" charset="2"/>
              <a:buChar char="q"/>
            </a:pPr>
            <a:r>
              <a:rPr lang="ru-RU" sz="1300" dirty="0"/>
              <a:t>Зайцев Д.А. – аудитор Счетной палаты </a:t>
            </a:r>
            <a:r>
              <a:rPr lang="ru-RU" sz="1300" b="1" dirty="0"/>
              <a:t>Российской Федерации</a:t>
            </a:r>
          </a:p>
          <a:p>
            <a:pPr marL="185327" indent="-185327">
              <a:buFont typeface="Wingdings" pitchFamily="2" charset="2"/>
              <a:buChar char="q"/>
            </a:pPr>
            <a:r>
              <a:rPr lang="ru-RU" sz="1300" dirty="0"/>
              <a:t>Кими </a:t>
            </a:r>
            <a:r>
              <a:rPr lang="ru-RU" sz="1300" dirty="0" err="1"/>
              <a:t>Маквету</a:t>
            </a:r>
            <a:r>
              <a:rPr lang="ru-RU" sz="1300" dirty="0"/>
              <a:t> – Генеральный аудитор </a:t>
            </a:r>
            <a:r>
              <a:rPr lang="ru-RU" sz="1300" b="1" dirty="0"/>
              <a:t>ЮАР</a:t>
            </a:r>
          </a:p>
          <a:p>
            <a:pPr marL="185327" indent="-185327">
              <a:buFont typeface="Wingdings" pitchFamily="2" charset="2"/>
              <a:buChar char="q"/>
            </a:pPr>
            <a:r>
              <a:rPr lang="ru-RU" sz="1300" dirty="0"/>
              <a:t>Тутти Юли-</a:t>
            </a:r>
            <a:r>
              <a:rPr lang="ru-RU" sz="1300" dirty="0" err="1"/>
              <a:t>Виикари</a:t>
            </a:r>
            <a:r>
              <a:rPr lang="ru-RU" sz="1300" dirty="0"/>
              <a:t> – Генеральный аудитор </a:t>
            </a:r>
            <a:r>
              <a:rPr lang="ru-RU" sz="1300" b="1" dirty="0"/>
              <a:t>Финляндии</a:t>
            </a:r>
          </a:p>
          <a:p>
            <a:pPr marL="185327" indent="-185327">
              <a:buFont typeface="Wingdings" pitchFamily="2" charset="2"/>
              <a:buChar char="q"/>
            </a:pPr>
            <a:r>
              <a:rPr lang="ru-RU" sz="1300" dirty="0"/>
              <a:t>Юджин </a:t>
            </a:r>
            <a:r>
              <a:rPr lang="ru-RU" sz="1300" dirty="0" err="1"/>
              <a:t>Додаро</a:t>
            </a:r>
            <a:r>
              <a:rPr lang="ru-RU" sz="1300" dirty="0"/>
              <a:t> – Генеральный контроллер </a:t>
            </a:r>
            <a:r>
              <a:rPr lang="ru-RU" sz="1300" b="1" dirty="0"/>
              <a:t>США</a:t>
            </a:r>
          </a:p>
          <a:p>
            <a:pPr marL="185327" indent="-185327">
              <a:buFont typeface="Wingdings" pitchFamily="2" charset="2"/>
              <a:buChar char="q"/>
            </a:pPr>
            <a:r>
              <a:rPr lang="ru-RU" sz="1300" dirty="0"/>
              <a:t>Аршана </a:t>
            </a:r>
            <a:r>
              <a:rPr lang="ru-RU" sz="1300" dirty="0" err="1"/>
              <a:t>Ширсат</a:t>
            </a:r>
            <a:r>
              <a:rPr lang="ru-RU" sz="1300" dirty="0"/>
              <a:t> – представитель </a:t>
            </a:r>
            <a:r>
              <a:rPr lang="ru-RU" sz="1300" b="1" dirty="0"/>
              <a:t>Инициативы развития ИНТОСАИ </a:t>
            </a:r>
          </a:p>
          <a:p>
            <a:pPr marL="185327" indent="-185327">
              <a:buFont typeface="Wingdings" pitchFamily="2" charset="2"/>
              <a:buChar char="q"/>
            </a:pPr>
            <a:r>
              <a:rPr lang="ru-RU" sz="1300" dirty="0"/>
              <a:t>Марта </a:t>
            </a:r>
            <a:r>
              <a:rPr lang="ru-RU" sz="1300" dirty="0" err="1"/>
              <a:t>Акосте</a:t>
            </a:r>
            <a:r>
              <a:rPr lang="ru-RU" sz="1300" dirty="0"/>
              <a:t> </a:t>
            </a:r>
            <a:r>
              <a:rPr lang="ru-RU" sz="1300" dirty="0" err="1"/>
              <a:t>Суниге</a:t>
            </a:r>
            <a:r>
              <a:rPr lang="ru-RU" sz="1300" dirty="0"/>
              <a:t> – Генеральный аудитор </a:t>
            </a:r>
            <a:r>
              <a:rPr lang="ru-RU" sz="1300" b="1" dirty="0"/>
              <a:t>Коста-Рики</a:t>
            </a:r>
          </a:p>
          <a:p>
            <a:pPr marL="185327" indent="-185327">
              <a:buFont typeface="Wingdings" pitchFamily="2" charset="2"/>
              <a:buChar char="q"/>
            </a:pPr>
            <a:r>
              <a:rPr lang="ru-RU" sz="1300" dirty="0" err="1"/>
              <a:t>Мауро</a:t>
            </a:r>
            <a:r>
              <a:rPr lang="ru-RU" sz="1300" dirty="0"/>
              <a:t> </a:t>
            </a:r>
            <a:r>
              <a:rPr lang="ru-RU" sz="1300" dirty="0" err="1"/>
              <a:t>Орефиче</a:t>
            </a:r>
            <a:r>
              <a:rPr lang="ru-RU" sz="1300" dirty="0"/>
              <a:t> – представитель </a:t>
            </a:r>
            <a:r>
              <a:rPr lang="ru-RU" sz="1300" b="1" dirty="0"/>
              <a:t>ВОА Италии</a:t>
            </a:r>
          </a:p>
          <a:p>
            <a:endParaRPr lang="ru-RU" sz="1300" dirty="0"/>
          </a:p>
          <a:p>
            <a:r>
              <a:rPr lang="ru-RU" sz="1300" b="1" u="sng" dirty="0"/>
              <a:t>МОДЕРАТОР:</a:t>
            </a:r>
          </a:p>
          <a:p>
            <a:endParaRPr lang="ru-RU" sz="1300" b="1" u="sng" dirty="0"/>
          </a:p>
          <a:p>
            <a:r>
              <a:rPr lang="ru-RU" sz="1300" dirty="0"/>
              <a:t>Крис Мим – директор департамента </a:t>
            </a:r>
            <a:r>
              <a:rPr lang="ru-RU" sz="1300" b="1" dirty="0"/>
              <a:t>ВОА США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52" y="5277458"/>
            <a:ext cx="1311845" cy="871283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008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183A55C1-FA84-2744-B349-6FA74DD53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5156" y="705187"/>
            <a:ext cx="7474888" cy="71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>
              <a:defRPr/>
            </a:pPr>
            <a:endParaRPr lang="ru-RU" sz="758" b="1" dirty="0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en-US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XXIII </a:t>
            </a:r>
            <a: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КОНГРЕСС ИНТОСАИ</a:t>
            </a:r>
            <a:b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</a:br>
            <a: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ДЕНЬ ЧЕТВЕРТЫЙ. 26 СЕНТЯБРЯ 2019 ГОДА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AFF67EE-9098-CE4F-8A6D-1BF306A106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04" y="767806"/>
            <a:ext cx="715320" cy="5739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E3FDB7E-E078-D44D-92E3-9A671D900E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6862" y="787632"/>
            <a:ext cx="476814" cy="4891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018372D-0A58-9A40-AE6C-8E24D24CC548}"/>
              </a:ext>
            </a:extLst>
          </p:cNvPr>
          <p:cNvSpPr txBox="1"/>
          <p:nvPr/>
        </p:nvSpPr>
        <p:spPr>
          <a:xfrm>
            <a:off x="9232238" y="912260"/>
            <a:ext cx="269720" cy="249955"/>
          </a:xfrm>
          <a:prstGeom prst="rect">
            <a:avLst/>
          </a:prstGeom>
          <a:noFill/>
        </p:spPr>
        <p:txBody>
          <a:bodyPr wrap="none" lIns="49418" tIns="24709" rIns="49418" bIns="24709" rtlCol="0" anchor="ctr" anchorCtr="0">
            <a:spAutoFit/>
          </a:bodyPr>
          <a:lstStyle/>
          <a:p>
            <a:r>
              <a:rPr lang="ru-RU" sz="1300" dirty="0">
                <a:solidFill>
                  <a:prstClr val="black">
                    <a:lumMod val="95000"/>
                    <a:lumOff val="5000"/>
                  </a:prstClr>
                </a:solidFill>
              </a:rPr>
              <a:t>18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9D16ECB5-0FC2-8A48-9940-7C7FF1D143CE}"/>
              </a:ext>
            </a:extLst>
          </p:cNvPr>
          <p:cNvCxnSpPr/>
          <p:nvPr/>
        </p:nvCxnSpPr>
        <p:spPr>
          <a:xfrm>
            <a:off x="18" y="1518905"/>
            <a:ext cx="9901851" cy="0"/>
          </a:xfrm>
          <a:prstGeom prst="line">
            <a:avLst/>
          </a:prstGeom>
          <a:ln w="15875">
            <a:solidFill>
              <a:srgbClr val="DB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3">
            <a:extLst>
              <a:ext uri="{FF2B5EF4-FFF2-40B4-BE49-F238E27FC236}">
                <a16:creationId xmlns="" xmlns:a16="http://schemas.microsoft.com/office/drawing/2014/main" id="{3FB8E5A8-FF7E-2B49-8337-D959BF075FC2}"/>
              </a:ext>
            </a:extLst>
          </p:cNvPr>
          <p:cNvSpPr txBox="1">
            <a:spLocks/>
          </p:cNvSpPr>
          <p:nvPr/>
        </p:nvSpPr>
        <p:spPr>
          <a:xfrm>
            <a:off x="1691139" y="2573777"/>
            <a:ext cx="7385741" cy="23566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ru-RU" sz="1625" cap="all" dirty="0">
              <a:solidFill>
                <a:srgbClr val="232026"/>
              </a:solidFill>
              <a:latin typeface="Calibri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15801" y="1635953"/>
            <a:ext cx="7561061" cy="775099"/>
          </a:xfrm>
          <a:prstGeom prst="rect">
            <a:avLst/>
          </a:prstGeom>
        </p:spPr>
        <p:txBody>
          <a:bodyPr wrap="square" lIns="49418" tIns="24709" rIns="49418" bIns="24709">
            <a:spAutoFit/>
          </a:bodyPr>
          <a:lstStyle/>
          <a:p>
            <a:pPr algn="ctr"/>
            <a:r>
              <a:rPr lang="ru-RU" sz="157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ПЛЕНАРНАЯ СЕССИЯ ПО ТЕМЕ 2</a:t>
            </a:r>
            <a:br>
              <a:rPr lang="ru-RU" sz="157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157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«Роль высших органов аудита в достижении национальных приоритетов и целей» </a:t>
            </a:r>
          </a:p>
          <a:p>
            <a:r>
              <a:rPr lang="ru-RU" sz="157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05529" y="2414660"/>
            <a:ext cx="6796617" cy="2758976"/>
          </a:xfrm>
          <a:prstGeom prst="rect">
            <a:avLst/>
          </a:prstGeom>
        </p:spPr>
        <p:txBody>
          <a:bodyPr wrap="square" lIns="49418" tIns="24709" rIns="49418" bIns="24709">
            <a:spAutoFit/>
          </a:bodyPr>
          <a:lstStyle/>
          <a:p>
            <a:pPr marL="185327" indent="-185327" algn="just">
              <a:buFont typeface="Wingdings" panose="05000000000000000000" pitchFamily="2" charset="2"/>
              <a:buChar char="q"/>
            </a:pPr>
            <a:r>
              <a:rPr lang="ru-RU" sz="1354" b="1" dirty="0"/>
              <a:t>Ключевой вопрос: </a:t>
            </a:r>
            <a:r>
              <a:rPr lang="ru-RU" sz="1354" dirty="0"/>
              <a:t>как каждый ВОА на национальном уровне может </a:t>
            </a:r>
            <a:r>
              <a:rPr lang="ru-RU" sz="1354" b="1" dirty="0"/>
              <a:t>сохранять свою актуальность</a:t>
            </a:r>
            <a:r>
              <a:rPr lang="ru-RU" sz="1354" dirty="0"/>
              <a:t>, реагировать на потребности заинтересованных сторон и вносить свой вклад в </a:t>
            </a:r>
            <a:r>
              <a:rPr lang="ru-RU" sz="1354" b="1" dirty="0"/>
              <a:t>достижение национальных приоритетов и целей</a:t>
            </a:r>
            <a:r>
              <a:rPr lang="ru-RU" sz="1354" dirty="0"/>
              <a:t>, содействуя повышению эффективности, подотчетности и прозрачности государственного управления?</a:t>
            </a:r>
          </a:p>
          <a:p>
            <a:pPr algn="just"/>
            <a:endParaRPr lang="ru-RU" sz="1354" dirty="0"/>
          </a:p>
          <a:p>
            <a:pPr marL="432424" lvl="1" indent="-185327" algn="just">
              <a:buFont typeface="Wingdings" pitchFamily="2" charset="2"/>
              <a:buChar char="Ø"/>
            </a:pPr>
            <a:r>
              <a:rPr lang="ru-RU" sz="1354" b="1" dirty="0"/>
              <a:t>ВОА США </a:t>
            </a:r>
            <a:r>
              <a:rPr lang="ru-RU" sz="1354" dirty="0"/>
              <a:t>– в части «Выход за рамки роли критика и рост ценности рекомендаций ВОА, основанных на фактических данных»</a:t>
            </a:r>
          </a:p>
          <a:p>
            <a:pPr marL="432424" lvl="1" indent="-185327" algn="just">
              <a:buFont typeface="Wingdings" pitchFamily="2" charset="2"/>
              <a:buChar char="Ø"/>
            </a:pPr>
            <a:r>
              <a:rPr lang="ru-RU" sz="1354" b="1" dirty="0"/>
              <a:t>ВОА ЮАР </a:t>
            </a:r>
            <a:r>
              <a:rPr lang="ru-RU" sz="1354" dirty="0"/>
              <a:t>– «Отчетность и новые аспекты подотчетности»</a:t>
            </a:r>
          </a:p>
          <a:p>
            <a:pPr marL="432424" lvl="1" indent="-185327" algn="just">
              <a:buFont typeface="Wingdings" pitchFamily="2" charset="2"/>
              <a:buChar char="Ø"/>
            </a:pPr>
            <a:r>
              <a:rPr lang="ru-RU" sz="1354" b="1" dirty="0"/>
              <a:t>ВОА Финляндии - </a:t>
            </a:r>
            <a:r>
              <a:rPr lang="ru-RU" sz="1354" dirty="0"/>
              <a:t>«Новые навыки и компетенции. Экспериментальный подход»</a:t>
            </a:r>
          </a:p>
          <a:p>
            <a:pPr marL="432424" lvl="1" indent="-185327" algn="just">
              <a:buFont typeface="Wingdings" pitchFamily="2" charset="2"/>
              <a:buChar char="Ø"/>
            </a:pPr>
            <a:r>
              <a:rPr lang="ru-RU" sz="1354" b="1" dirty="0"/>
              <a:t>Инициатива развития ИНТОСАИ - </a:t>
            </a:r>
            <a:r>
              <a:rPr lang="ru-RU" sz="1354" dirty="0"/>
              <a:t>«Инклюзивность и ЦУР»</a:t>
            </a:r>
          </a:p>
          <a:p>
            <a:pPr marL="432424" lvl="1" indent="-185327" algn="just">
              <a:buFont typeface="Wingdings" pitchFamily="2" charset="2"/>
              <a:buChar char="Ø"/>
            </a:pPr>
            <a:r>
              <a:rPr lang="ru-RU" sz="1354" b="1" dirty="0"/>
              <a:t>ВОА Коста-Рики - </a:t>
            </a:r>
            <a:r>
              <a:rPr lang="ru-RU" sz="1354" dirty="0"/>
              <a:t>«Коммуникации»</a:t>
            </a:r>
          </a:p>
          <a:p>
            <a:pPr lvl="1" algn="just"/>
            <a:endParaRPr lang="ru-RU" sz="1354" dirty="0"/>
          </a:p>
          <a:p>
            <a:pPr marL="185749" indent="-185749" algn="just">
              <a:buFont typeface="Wingdings" pitchFamily="2" charset="2"/>
              <a:buChar char="q"/>
            </a:pPr>
            <a:r>
              <a:rPr lang="ru-RU" sz="1354" dirty="0"/>
              <a:t>Подводил итоги дискуссии </a:t>
            </a:r>
            <a:r>
              <a:rPr lang="ru-RU" sz="1354" b="1" dirty="0"/>
              <a:t>Вице-председатель темы 2 - ВОА Италии</a:t>
            </a:r>
            <a:r>
              <a:rPr lang="ru-RU" sz="1354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8543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183A55C1-FA84-2744-B349-6FA74DD53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064" y="807567"/>
            <a:ext cx="7474888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>
              <a:defRPr/>
            </a:pPr>
            <a:r>
              <a:rPr lang="en-US" sz="19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XXIII</a:t>
            </a:r>
            <a:r>
              <a:rPr lang="ru-RU" sz="19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КОНГРЕСС ИНТОСАИ</a:t>
            </a:r>
            <a:br>
              <a:rPr lang="ru-RU" sz="19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ДЕНЬ ЧЕТВЕРТЫЙ. </a:t>
            </a:r>
            <a:r>
              <a:rPr lang="ru-RU" sz="19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26 СЕНТЯБРЯ 2019 ГОДА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AFF67EE-9098-CE4F-8A6D-1BF306A106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04" y="767806"/>
            <a:ext cx="715320" cy="5739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E3FDB7E-E078-D44D-92E3-9A671D900EC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6862" y="787632"/>
            <a:ext cx="476814" cy="4891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018372D-0A58-9A40-AE6C-8E24D24CC548}"/>
              </a:ext>
            </a:extLst>
          </p:cNvPr>
          <p:cNvSpPr txBox="1"/>
          <p:nvPr/>
        </p:nvSpPr>
        <p:spPr>
          <a:xfrm>
            <a:off x="9232238" y="912260"/>
            <a:ext cx="269720" cy="249955"/>
          </a:xfrm>
          <a:prstGeom prst="rect">
            <a:avLst/>
          </a:prstGeom>
          <a:noFill/>
        </p:spPr>
        <p:txBody>
          <a:bodyPr wrap="none" lIns="49418" tIns="24709" rIns="49418" bIns="24709" rtlCol="0" anchor="ctr" anchorCtr="0">
            <a:spAutoFit/>
          </a:bodyPr>
          <a:lstStyle/>
          <a:p>
            <a:r>
              <a:rPr lang="ru-RU" sz="1300" dirty="0">
                <a:solidFill>
                  <a:prstClr val="black">
                    <a:lumMod val="95000"/>
                    <a:lumOff val="5000"/>
                  </a:prstClr>
                </a:solidFill>
              </a:rPr>
              <a:t>19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9D16ECB5-0FC2-8A48-9940-7C7FF1D143CE}"/>
              </a:ext>
            </a:extLst>
          </p:cNvPr>
          <p:cNvCxnSpPr/>
          <p:nvPr/>
        </p:nvCxnSpPr>
        <p:spPr>
          <a:xfrm>
            <a:off x="18" y="1518905"/>
            <a:ext cx="9901851" cy="0"/>
          </a:xfrm>
          <a:prstGeom prst="line">
            <a:avLst/>
          </a:prstGeom>
          <a:ln w="15875">
            <a:solidFill>
              <a:srgbClr val="DB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3">
            <a:extLst>
              <a:ext uri="{FF2B5EF4-FFF2-40B4-BE49-F238E27FC236}">
                <a16:creationId xmlns="" xmlns:a16="http://schemas.microsoft.com/office/drawing/2014/main" id="{3FB8E5A8-FF7E-2B49-8337-D959BF075FC2}"/>
              </a:ext>
            </a:extLst>
          </p:cNvPr>
          <p:cNvSpPr txBox="1">
            <a:spLocks/>
          </p:cNvSpPr>
          <p:nvPr/>
        </p:nvSpPr>
        <p:spPr>
          <a:xfrm>
            <a:off x="1916608" y="2602191"/>
            <a:ext cx="7385741" cy="23566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ru-RU" sz="1625" cap="all" dirty="0">
              <a:solidFill>
                <a:srgbClr val="232026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707" y="1914225"/>
            <a:ext cx="99866" cy="137938"/>
          </a:xfrm>
          <a:prstGeom prst="rect">
            <a:avLst/>
          </a:prstGeom>
          <a:noFill/>
        </p:spPr>
        <p:txBody>
          <a:bodyPr wrap="none" lIns="49418" tIns="24709" rIns="49418" bIns="24709" rtlCol="0">
            <a:spAutoFit/>
          </a:bodyPr>
          <a:lstStyle/>
          <a:p>
            <a:endParaRPr lang="ru-RU" sz="572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127035" y="1558189"/>
            <a:ext cx="3647817" cy="291633"/>
          </a:xfrm>
          <a:prstGeom prst="rect">
            <a:avLst/>
          </a:prstGeom>
        </p:spPr>
        <p:txBody>
          <a:bodyPr wrap="square" lIns="49418" tIns="24709" rIns="49418" bIns="24709">
            <a:spAutoFit/>
          </a:bodyPr>
          <a:lstStyle/>
          <a:p>
            <a:pPr algn="ctr">
              <a:defRPr/>
            </a:pPr>
            <a:r>
              <a:rPr lang="ru-RU" sz="157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ПОСЕЩЕНИЕ БОЛЬШОГО ТЕАТРА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705072" y="2142009"/>
            <a:ext cx="3800761" cy="1250229"/>
          </a:xfrm>
          <a:prstGeom prst="rect">
            <a:avLst/>
          </a:prstGeom>
        </p:spPr>
        <p:txBody>
          <a:bodyPr wrap="square" lIns="49418" tIns="24709" rIns="49418" bIns="24709">
            <a:spAutoFit/>
          </a:bodyPr>
          <a:lstStyle/>
          <a:p>
            <a:pPr algn="just"/>
            <a:r>
              <a:rPr lang="ru-RU" sz="1300" dirty="0"/>
              <a:t>В рамках культурной программы </a:t>
            </a:r>
            <a:r>
              <a:rPr lang="ru-RU" sz="1300" b="1" dirty="0"/>
              <a:t>около 1000 </a:t>
            </a:r>
            <a:r>
              <a:rPr lang="ru-RU" sz="1300" dirty="0"/>
              <a:t>участников Конгресса, сопровождающих лиц и  членов Президиума Совета контрольно-счетных органов посмотрели балет </a:t>
            </a:r>
            <a:r>
              <a:rPr lang="ru-RU" sz="1300" b="1" dirty="0"/>
              <a:t>«Лебединое озеро» </a:t>
            </a:r>
            <a:r>
              <a:rPr lang="ru-RU" sz="1300" dirty="0"/>
              <a:t>на исторической сцене Государственного академического Большого театра.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968" y="1913133"/>
            <a:ext cx="2471319" cy="1647134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555" y="3806081"/>
            <a:ext cx="2763404" cy="1841808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1382" y="3880292"/>
            <a:ext cx="2759334" cy="1839096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3085" y="3861183"/>
            <a:ext cx="3162827" cy="2108024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637" y="1969020"/>
            <a:ext cx="2307076" cy="1535359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195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E3FDB7E-E078-D44D-92E3-9A671D900E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6862" y="787632"/>
            <a:ext cx="476814" cy="4891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018372D-0A58-9A40-AE6C-8E24D24CC548}"/>
              </a:ext>
            </a:extLst>
          </p:cNvPr>
          <p:cNvSpPr txBox="1"/>
          <p:nvPr/>
        </p:nvSpPr>
        <p:spPr>
          <a:xfrm>
            <a:off x="9232220" y="912260"/>
            <a:ext cx="184761" cy="249955"/>
          </a:xfrm>
          <a:prstGeom prst="rect">
            <a:avLst/>
          </a:prstGeom>
          <a:noFill/>
        </p:spPr>
        <p:txBody>
          <a:bodyPr wrap="none" lIns="49418" tIns="24709" rIns="49418" bIns="24709" rtlCol="0" anchor="ctr" anchorCtr="0">
            <a:spAutoFit/>
          </a:bodyPr>
          <a:lstStyle/>
          <a:p>
            <a:r>
              <a:rPr lang="ru-RU" sz="1300" dirty="0">
                <a:solidFill>
                  <a:prstClr val="black">
                    <a:lumMod val="95000"/>
                    <a:lumOff val="5000"/>
                  </a:prstClr>
                </a:solidFill>
              </a:rPr>
              <a:t>2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9D16ECB5-0FC2-8A48-9940-7C7FF1D143CE}"/>
              </a:ext>
            </a:extLst>
          </p:cNvPr>
          <p:cNvCxnSpPr/>
          <p:nvPr/>
        </p:nvCxnSpPr>
        <p:spPr>
          <a:xfrm>
            <a:off x="18" y="1518905"/>
            <a:ext cx="9901851" cy="0"/>
          </a:xfrm>
          <a:prstGeom prst="line">
            <a:avLst/>
          </a:prstGeom>
          <a:ln w="15875">
            <a:solidFill>
              <a:srgbClr val="DB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739402" y="910020"/>
            <a:ext cx="6481757" cy="349983"/>
          </a:xfrm>
          <a:prstGeom prst="rect">
            <a:avLst/>
          </a:prstGeom>
        </p:spPr>
        <p:txBody>
          <a:bodyPr wrap="square" lIns="49418" tIns="24709" rIns="49418" bIns="24709">
            <a:spAutoFit/>
          </a:bodyPr>
          <a:lstStyle/>
          <a:p>
            <a:pPr algn="ctr"/>
            <a:r>
              <a:rPr lang="en-US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XXIII</a:t>
            </a:r>
            <a: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 КОНГРЕСС ИНТОСАИ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AFF67EE-9098-CE4F-8A6D-1BF306A106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04" y="767806"/>
            <a:ext cx="715320" cy="5739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754" y="2049826"/>
            <a:ext cx="1695190" cy="8502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6125" y="1649241"/>
            <a:ext cx="870632" cy="6982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749" y="3079724"/>
            <a:ext cx="1491059" cy="90289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9558" y="1742986"/>
            <a:ext cx="1968637" cy="104704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891129" y="2347435"/>
            <a:ext cx="2160622" cy="550038"/>
          </a:xfrm>
          <a:prstGeom prst="rect">
            <a:avLst/>
          </a:prstGeom>
        </p:spPr>
        <p:txBody>
          <a:bodyPr wrap="none" lIns="49418" tIns="24709" rIns="49418" bIns="24709">
            <a:spAutoFit/>
          </a:bodyPr>
          <a:lstStyle/>
          <a:p>
            <a:pPr algn="ctr"/>
            <a:r>
              <a:rPr lang="ru-RU" sz="1950" b="1" dirty="0"/>
              <a:t>169</a:t>
            </a:r>
            <a:r>
              <a:rPr lang="ru-RU" sz="1300" b="1" dirty="0"/>
              <a:t> ВОА−членов ИНТОСАИ</a:t>
            </a:r>
            <a:r>
              <a:rPr lang="en-US" sz="1300" b="1" dirty="0"/>
              <a:t/>
            </a:r>
            <a:br>
              <a:rPr lang="en-US" sz="1300" b="1" dirty="0"/>
            </a:br>
            <a:endParaRPr lang="ru-RU" sz="13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138230" y="2808978"/>
            <a:ext cx="2347596" cy="738102"/>
          </a:xfrm>
          <a:prstGeom prst="rect">
            <a:avLst/>
          </a:prstGeom>
        </p:spPr>
        <p:txBody>
          <a:bodyPr wrap="none" lIns="49418" tIns="24709" rIns="49418" bIns="24709">
            <a:spAutoFit/>
          </a:bodyPr>
          <a:lstStyle/>
          <a:p>
            <a:r>
              <a:rPr lang="ru-RU" sz="1950" b="1" dirty="0"/>
              <a:t>613 </a:t>
            </a:r>
            <a:r>
              <a:rPr lang="ru-RU" sz="1300" b="1" dirty="0"/>
              <a:t>иностранных участников</a:t>
            </a:r>
            <a:r>
              <a:rPr lang="en-US" sz="1300" b="1" dirty="0"/>
              <a:t/>
            </a:r>
            <a:br>
              <a:rPr lang="en-US" sz="1300" b="1" dirty="0"/>
            </a:br>
            <a:r>
              <a:rPr lang="ru-RU" sz="1950" b="1" dirty="0"/>
              <a:t>665</a:t>
            </a:r>
            <a:r>
              <a:rPr lang="ru-RU" sz="1300" b="1" dirty="0"/>
              <a:t> иностранных гостей </a:t>
            </a:r>
            <a:r>
              <a:rPr lang="ru-RU" sz="572" dirty="0"/>
              <a:t/>
            </a:r>
            <a:br>
              <a:rPr lang="ru-RU" sz="572" dirty="0"/>
            </a:br>
            <a:endParaRPr lang="ru-RU" sz="572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59066" y="1690795"/>
            <a:ext cx="1405030" cy="349983"/>
          </a:xfrm>
          <a:prstGeom prst="rect">
            <a:avLst/>
          </a:prstGeom>
        </p:spPr>
        <p:txBody>
          <a:bodyPr wrap="none" lIns="49418" tIns="24709" rIns="49418" bIns="24709">
            <a:spAutoFit/>
          </a:bodyPr>
          <a:lstStyle/>
          <a:p>
            <a:r>
              <a:rPr lang="ru-RU" sz="1950" b="1" dirty="0"/>
              <a:t> 787 </a:t>
            </a:r>
            <a:r>
              <a:rPr lang="ru-RU" sz="1300" b="1" dirty="0"/>
              <a:t>участников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835796" y="4064432"/>
            <a:ext cx="2861366" cy="950147"/>
          </a:xfrm>
          <a:prstGeom prst="rect">
            <a:avLst/>
          </a:prstGeom>
        </p:spPr>
        <p:txBody>
          <a:bodyPr wrap="square" lIns="49418" tIns="24709" rIns="49418" bIns="24709">
            <a:spAutoFit/>
          </a:bodyPr>
          <a:lstStyle/>
          <a:p>
            <a:r>
              <a:rPr lang="ru-RU" sz="1950" b="1" dirty="0"/>
              <a:t>19</a:t>
            </a:r>
            <a:r>
              <a:rPr lang="ru-RU" sz="1300" b="1" dirty="0"/>
              <a:t> двусторонних встреч</a:t>
            </a:r>
            <a:r>
              <a:rPr lang="en-US" sz="1300" b="1" dirty="0"/>
              <a:t/>
            </a:r>
            <a:br>
              <a:rPr lang="en-US" sz="1300" b="1" dirty="0"/>
            </a:br>
            <a:r>
              <a:rPr lang="ru-RU" sz="1950" b="1" dirty="0"/>
              <a:t>3 </a:t>
            </a:r>
            <a:r>
              <a:rPr lang="ru-RU" sz="1300" b="1" dirty="0"/>
              <a:t>многосторонние встречи</a:t>
            </a:r>
            <a:r>
              <a:rPr lang="en-US" sz="1300" b="1" dirty="0"/>
              <a:t/>
            </a:r>
            <a:br>
              <a:rPr lang="en-US" sz="1300" b="1" dirty="0"/>
            </a:br>
            <a:r>
              <a:rPr lang="ru-RU" sz="1950" b="1" dirty="0"/>
              <a:t>3</a:t>
            </a:r>
            <a:r>
              <a:rPr lang="ru-RU" sz="1300" b="1" dirty="0"/>
              <a:t> подписанных соглашения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6730" y="4368888"/>
            <a:ext cx="552288" cy="349019"/>
          </a:xfrm>
          <a:prstGeom prst="ellipse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8985" y="4011966"/>
            <a:ext cx="549962" cy="330142"/>
          </a:xfrm>
          <a:prstGeom prst="ellipse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1494" y="4783905"/>
            <a:ext cx="548117" cy="352706"/>
          </a:xfrm>
          <a:prstGeom prst="ellipse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0856" y="3996276"/>
            <a:ext cx="558219" cy="372611"/>
          </a:xfrm>
          <a:prstGeom prst="ellipse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4910" y="3864789"/>
            <a:ext cx="549962" cy="367099"/>
          </a:xfrm>
          <a:prstGeom prst="ellipse">
            <a:avLst/>
          </a:prstGeom>
          <a:ln>
            <a:solidFill>
              <a:schemeClr val="bg2"/>
            </a:solidFill>
          </a:ln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540" y="5162800"/>
            <a:ext cx="571715" cy="346819"/>
          </a:xfrm>
          <a:prstGeom prst="ellipse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4060" y="4363970"/>
            <a:ext cx="548053" cy="351182"/>
          </a:xfrm>
          <a:prstGeom prst="ellipse">
            <a:avLst/>
          </a:prstGeom>
          <a:ln>
            <a:solidFill>
              <a:schemeClr val="bg2"/>
            </a:solidFill>
          </a:ln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6137" y="5180670"/>
            <a:ext cx="532938" cy="355203"/>
          </a:xfrm>
          <a:prstGeom prst="ellipse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5597" y="5336210"/>
            <a:ext cx="557213" cy="326850"/>
          </a:xfrm>
          <a:prstGeom prst="ellipse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7464" y="4793220"/>
            <a:ext cx="555381" cy="369580"/>
          </a:xfrm>
          <a:prstGeom prst="ellipse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7543984" y="4428620"/>
            <a:ext cx="1264293" cy="838130"/>
          </a:xfrm>
          <a:prstGeom prst="rect">
            <a:avLst/>
          </a:prstGeom>
        </p:spPr>
        <p:txBody>
          <a:bodyPr wrap="square" lIns="49418" tIns="24709" rIns="49418" bIns="24709">
            <a:spAutoFit/>
          </a:bodyPr>
          <a:lstStyle/>
          <a:p>
            <a:pPr algn="ctr"/>
            <a:r>
              <a:rPr lang="ru-RU" sz="1300" b="1" dirty="0"/>
              <a:t>синхронный перевод на</a:t>
            </a:r>
            <a:br>
              <a:rPr lang="ru-RU" sz="1300" b="1" dirty="0"/>
            </a:br>
            <a:r>
              <a:rPr lang="ru-RU" sz="1950" b="1" dirty="0"/>
              <a:t>10 </a:t>
            </a:r>
            <a:r>
              <a:rPr lang="ru-RU" sz="1300" b="1" dirty="0"/>
              <a:t>языков</a:t>
            </a:r>
            <a:r>
              <a:rPr lang="ru-RU" sz="572" dirty="0"/>
              <a:t/>
            </a:r>
            <a:br>
              <a:rPr lang="ru-RU" sz="572" dirty="0"/>
            </a:br>
            <a:endParaRPr lang="ru-RU" sz="572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359808" y="3079724"/>
            <a:ext cx="936663" cy="749330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462441" y="3373425"/>
            <a:ext cx="2991436" cy="750092"/>
          </a:xfrm>
          <a:prstGeom prst="rect">
            <a:avLst/>
          </a:prstGeom>
        </p:spPr>
        <p:txBody>
          <a:bodyPr wrap="square" lIns="49418" tIns="24709" rIns="49418" bIns="24709">
            <a:spAutoFit/>
          </a:bodyPr>
          <a:lstStyle/>
          <a:p>
            <a:r>
              <a:rPr lang="ru-RU" sz="1950" b="1" dirty="0"/>
              <a:t>98,9% </a:t>
            </a:r>
            <a:r>
              <a:rPr lang="ru-RU" sz="1300" b="1" dirty="0"/>
              <a:t>руководителей </a:t>
            </a:r>
            <a:br>
              <a:rPr lang="ru-RU" sz="1300" b="1" dirty="0"/>
            </a:br>
            <a:r>
              <a:rPr lang="ru-RU" sz="1300" b="1" dirty="0"/>
              <a:t>национальных делегаций </a:t>
            </a:r>
            <a:br>
              <a:rPr lang="ru-RU" sz="1300" b="1" dirty="0"/>
            </a:br>
            <a:r>
              <a:rPr lang="ru-RU" sz="1300" b="1" dirty="0"/>
              <a:t>поддержали Московскую декларацию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199" y="4635306"/>
            <a:ext cx="986651" cy="545364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1462438" y="4687670"/>
            <a:ext cx="2169658" cy="750092"/>
          </a:xfrm>
          <a:prstGeom prst="rect">
            <a:avLst/>
          </a:prstGeom>
        </p:spPr>
        <p:txBody>
          <a:bodyPr wrap="square" lIns="49418" tIns="24709" rIns="49418" bIns="24709">
            <a:spAutoFit/>
          </a:bodyPr>
          <a:lstStyle/>
          <a:p>
            <a:r>
              <a:rPr lang="ru-RU" sz="1950" b="1" dirty="0"/>
              <a:t>1260</a:t>
            </a:r>
            <a:r>
              <a:rPr lang="ru-RU" sz="1950" dirty="0"/>
              <a:t> </a:t>
            </a:r>
            <a:r>
              <a:rPr lang="ru-RU" sz="1300" b="1" dirty="0"/>
              <a:t>сообщений</a:t>
            </a:r>
            <a:r>
              <a:rPr lang="en-US" sz="1300" b="1" dirty="0"/>
              <a:t> </a:t>
            </a:r>
            <a:r>
              <a:rPr lang="ru-RU" sz="1300" b="1" dirty="0"/>
              <a:t>СМИ </a:t>
            </a:r>
            <a:br>
              <a:rPr lang="ru-RU" sz="1300" b="1" dirty="0"/>
            </a:br>
            <a:r>
              <a:rPr lang="ru-RU" sz="1300" b="1" dirty="0"/>
              <a:t>с упоминанием Конгресса </a:t>
            </a:r>
            <a:br>
              <a:rPr lang="ru-RU" sz="1300" b="1" dirty="0"/>
            </a:br>
            <a:r>
              <a:rPr lang="en-US" sz="1300" b="1" dirty="0"/>
              <a:t>c </a:t>
            </a:r>
            <a:r>
              <a:rPr lang="ru-RU" sz="1300" b="1" dirty="0"/>
              <a:t>27 августа по 29 сентября</a:t>
            </a:r>
          </a:p>
        </p:txBody>
      </p:sp>
    </p:spTree>
    <p:extLst>
      <p:ext uri="{BB962C8B-B14F-4D97-AF65-F5344CB8AC3E}">
        <p14:creationId xmlns:p14="http://schemas.microsoft.com/office/powerpoint/2010/main" val="149600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183A55C1-FA84-2744-B349-6FA74DD53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5719" y="698858"/>
            <a:ext cx="7473734" cy="71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 defTabSz="247178">
              <a:defRPr/>
            </a:pPr>
            <a:endParaRPr lang="ru-RU" sz="758" b="1" dirty="0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  <a:p>
            <a:pPr algn="ctr" defTabSz="247178">
              <a:defRPr/>
            </a:pPr>
            <a:r>
              <a:rPr lang="en-US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XXIII </a:t>
            </a:r>
            <a: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КОНГРЕСС ИНТОСАИ</a:t>
            </a:r>
            <a:b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</a:br>
            <a: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ДЕНЬ ПЯТЫЙ. 27 СЕНТЯБРЯ 2019 ГОДА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AFF67EE-9098-CE4F-8A6D-1BF306A106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190" y="767806"/>
            <a:ext cx="715209" cy="5739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E3FDB7E-E078-D44D-92E3-9A671D900E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6242" y="787632"/>
            <a:ext cx="476740" cy="4891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018372D-0A58-9A40-AE6C-8E24D24CC548}"/>
              </a:ext>
            </a:extLst>
          </p:cNvPr>
          <p:cNvSpPr txBox="1"/>
          <p:nvPr/>
        </p:nvSpPr>
        <p:spPr>
          <a:xfrm>
            <a:off x="9231559" y="899743"/>
            <a:ext cx="319679" cy="274949"/>
          </a:xfrm>
          <a:prstGeom prst="rect">
            <a:avLst/>
          </a:prstGeom>
          <a:noFill/>
        </p:spPr>
        <p:txBody>
          <a:bodyPr wrap="none" lIns="74156" tIns="37085" rIns="74156" bIns="37085" rtlCol="0" anchor="ctr" anchorCtr="0">
            <a:spAutoFit/>
          </a:bodyPr>
          <a:lstStyle/>
          <a:p>
            <a:pPr defTabSz="247178"/>
            <a:r>
              <a:rPr lang="ru-RU" sz="1300" dirty="0">
                <a:solidFill>
                  <a:prstClr val="black">
                    <a:lumMod val="95000"/>
                    <a:lumOff val="5000"/>
                  </a:prstClr>
                </a:solidFill>
              </a:rPr>
              <a:t>20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9D16ECB5-0FC2-8A48-9940-7C7FF1D143CE}"/>
              </a:ext>
            </a:extLst>
          </p:cNvPr>
          <p:cNvCxnSpPr/>
          <p:nvPr/>
        </p:nvCxnSpPr>
        <p:spPr>
          <a:xfrm>
            <a:off x="781" y="1518905"/>
            <a:ext cx="9900323" cy="0"/>
          </a:xfrm>
          <a:prstGeom prst="line">
            <a:avLst/>
          </a:prstGeom>
          <a:ln w="15875">
            <a:solidFill>
              <a:srgbClr val="DB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3">
            <a:extLst>
              <a:ext uri="{FF2B5EF4-FFF2-40B4-BE49-F238E27FC236}">
                <a16:creationId xmlns="" xmlns:a16="http://schemas.microsoft.com/office/drawing/2014/main" id="{3FB8E5A8-FF7E-2B49-8337-D959BF075FC2}"/>
              </a:ext>
            </a:extLst>
          </p:cNvPr>
          <p:cNvSpPr txBox="1">
            <a:spLocks/>
          </p:cNvSpPr>
          <p:nvPr/>
        </p:nvSpPr>
        <p:spPr>
          <a:xfrm>
            <a:off x="1917071" y="2602188"/>
            <a:ext cx="7384602" cy="23566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741517">
              <a:lnSpc>
                <a:spcPct val="150000"/>
              </a:lnSpc>
            </a:pPr>
            <a:endParaRPr lang="ru-RU" sz="1625" cap="all" dirty="0">
              <a:solidFill>
                <a:srgbClr val="232026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63840" y="1530761"/>
            <a:ext cx="5073416" cy="558360"/>
          </a:xfrm>
          <a:prstGeom prst="rect">
            <a:avLst/>
          </a:prstGeom>
        </p:spPr>
        <p:txBody>
          <a:bodyPr wrap="none" lIns="74156" tIns="37085" rIns="74156" bIns="37085">
            <a:spAutoFit/>
          </a:bodyPr>
          <a:lstStyle/>
          <a:p>
            <a:pPr algn="ctr" defTabSz="247178"/>
            <a:r>
              <a:rPr lang="ru-RU" sz="1571" dirty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ПЛЕНАРНАЯ СЕССИЯ ПО ОБСУЖДЕНИЮ И УТВЕРЖДЕНИЮ</a:t>
            </a:r>
            <a:br>
              <a:rPr lang="ru-RU" sz="1571" dirty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1571" dirty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МОСКОВСКОЙ ДЕКЛАРАЦИИ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7652" y="1789164"/>
            <a:ext cx="2211592" cy="1864709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41242" y="3442328"/>
            <a:ext cx="1269968" cy="1224049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065" y="4549852"/>
            <a:ext cx="1980895" cy="1315847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4268" y="3642966"/>
            <a:ext cx="1980895" cy="1315847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4943" y="2315039"/>
            <a:ext cx="2033582" cy="1561955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649853" y="2262775"/>
            <a:ext cx="3381338" cy="2575579"/>
          </a:xfrm>
          <a:prstGeom prst="rect">
            <a:avLst/>
          </a:prstGeom>
        </p:spPr>
        <p:txBody>
          <a:bodyPr wrap="square" lIns="74156" tIns="37085" rIns="74156" bIns="37085">
            <a:spAutoFit/>
          </a:bodyPr>
          <a:lstStyle/>
          <a:p>
            <a:pPr marL="185381" indent="-185381" algn="just" defTabSz="247178">
              <a:buFont typeface="Wingdings" pitchFamily="2" charset="2"/>
              <a:buChar char="q"/>
            </a:pPr>
            <a:r>
              <a:rPr lang="ru-RU" sz="1354" b="1" dirty="0">
                <a:solidFill>
                  <a:prstClr val="black"/>
                </a:solidFill>
              </a:rPr>
              <a:t>Итогом тематических пленарных сессий по теме 1 и по теме 2 </a:t>
            </a:r>
            <a:r>
              <a:rPr lang="ru-RU" sz="1354" dirty="0">
                <a:solidFill>
                  <a:prstClr val="black"/>
                </a:solidFill>
              </a:rPr>
              <a:t>Конгресса стала сессия по обсуждению и утверждению Московской декларации, которая включила в себя принципы, вытекающие из дискуссионных докладов.</a:t>
            </a:r>
          </a:p>
          <a:p>
            <a:pPr marL="185381" indent="-185381" algn="just" defTabSz="247178">
              <a:buFont typeface="Wingdings" pitchFamily="2" charset="2"/>
              <a:buChar char="q"/>
            </a:pPr>
            <a:endParaRPr lang="ru-RU" sz="1354" dirty="0">
              <a:solidFill>
                <a:prstClr val="black"/>
              </a:solidFill>
            </a:endParaRPr>
          </a:p>
          <a:p>
            <a:pPr marL="185381" indent="-185381" algn="just" defTabSz="247178">
              <a:buFont typeface="Wingdings" pitchFamily="2" charset="2"/>
              <a:buChar char="q"/>
            </a:pPr>
            <a:r>
              <a:rPr lang="ru-RU" sz="1354" dirty="0">
                <a:solidFill>
                  <a:prstClr val="black"/>
                </a:solidFill>
              </a:rPr>
              <a:t>В ней </a:t>
            </a:r>
            <a:r>
              <a:rPr lang="ru-RU" sz="1354" b="1" dirty="0">
                <a:solidFill>
                  <a:prstClr val="black"/>
                </a:solidFill>
              </a:rPr>
              <a:t>зафиксированы 10 направлений</a:t>
            </a:r>
            <a:r>
              <a:rPr lang="ru-RU" sz="1354" dirty="0">
                <a:solidFill>
                  <a:prstClr val="black"/>
                </a:solidFill>
              </a:rPr>
              <a:t>, по которым может развиваться ВОА, желающий нарастить свой потенциал</a:t>
            </a:r>
            <a:br>
              <a:rPr lang="ru-RU" sz="1354" dirty="0">
                <a:solidFill>
                  <a:prstClr val="black"/>
                </a:solidFill>
              </a:rPr>
            </a:br>
            <a:r>
              <a:rPr lang="ru-RU" sz="1354" dirty="0">
                <a:solidFill>
                  <a:prstClr val="black"/>
                </a:solidFill>
              </a:rPr>
              <a:t>и быть более релевантным для граждан. </a:t>
            </a:r>
          </a:p>
          <a:p>
            <a:pPr defTabSz="247178"/>
            <a:endParaRPr lang="ru-RU" sz="1354" dirty="0">
              <a:solidFill>
                <a:prstClr val="black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8473" y="4604886"/>
            <a:ext cx="1980895" cy="1315847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487" y="2860656"/>
            <a:ext cx="2512271" cy="1674687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588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183A55C1-FA84-2744-B349-6FA74DD53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7735" y="705187"/>
            <a:ext cx="7473734" cy="71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 defTabSz="247178">
              <a:defRPr/>
            </a:pPr>
            <a:endParaRPr lang="ru-RU" sz="758" b="1" dirty="0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  <a:p>
            <a:pPr algn="ctr" defTabSz="247178">
              <a:defRPr/>
            </a:pPr>
            <a:r>
              <a:rPr lang="en-US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XXIII </a:t>
            </a:r>
            <a: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КОНГРЕСС ИНТОСАИ</a:t>
            </a:r>
            <a:b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</a:br>
            <a: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ДЕНЬ ПЯТЫЙ. 27 СЕНТЯБРЯ 2019 ГОДА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AFF67EE-9098-CE4F-8A6D-1BF306A106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190" y="767806"/>
            <a:ext cx="715209" cy="5739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E3FDB7E-E078-D44D-92E3-9A671D900E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6242" y="787632"/>
            <a:ext cx="476740" cy="4891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018372D-0A58-9A40-AE6C-8E24D24CC548}"/>
              </a:ext>
            </a:extLst>
          </p:cNvPr>
          <p:cNvSpPr txBox="1"/>
          <p:nvPr/>
        </p:nvSpPr>
        <p:spPr>
          <a:xfrm>
            <a:off x="9231559" y="899743"/>
            <a:ext cx="319679" cy="274949"/>
          </a:xfrm>
          <a:prstGeom prst="rect">
            <a:avLst/>
          </a:prstGeom>
          <a:noFill/>
        </p:spPr>
        <p:txBody>
          <a:bodyPr wrap="none" lIns="74156" tIns="37085" rIns="74156" bIns="37085" rtlCol="0" anchor="ctr" anchorCtr="0">
            <a:spAutoFit/>
          </a:bodyPr>
          <a:lstStyle/>
          <a:p>
            <a:pPr defTabSz="247178"/>
            <a:r>
              <a:rPr lang="ru-RU" sz="1300" dirty="0">
                <a:solidFill>
                  <a:prstClr val="black">
                    <a:lumMod val="95000"/>
                    <a:lumOff val="5000"/>
                  </a:prstClr>
                </a:solidFill>
              </a:rPr>
              <a:t>2</a:t>
            </a:r>
            <a:r>
              <a:rPr lang="en-US" sz="1300" dirty="0">
                <a:solidFill>
                  <a:prstClr val="black">
                    <a:lumMod val="95000"/>
                    <a:lumOff val="5000"/>
                  </a:prstClr>
                </a:solidFill>
              </a:rPr>
              <a:t>1</a:t>
            </a:r>
            <a:endParaRPr lang="ru-RU" sz="13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9D16ECB5-0FC2-8A48-9940-7C7FF1D143CE}"/>
              </a:ext>
            </a:extLst>
          </p:cNvPr>
          <p:cNvCxnSpPr/>
          <p:nvPr/>
        </p:nvCxnSpPr>
        <p:spPr>
          <a:xfrm>
            <a:off x="781" y="1518905"/>
            <a:ext cx="9900323" cy="0"/>
          </a:xfrm>
          <a:prstGeom prst="line">
            <a:avLst/>
          </a:prstGeom>
          <a:ln w="15875">
            <a:solidFill>
              <a:srgbClr val="DB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3">
            <a:extLst>
              <a:ext uri="{FF2B5EF4-FFF2-40B4-BE49-F238E27FC236}">
                <a16:creationId xmlns="" xmlns:a16="http://schemas.microsoft.com/office/drawing/2014/main" id="{3FB8E5A8-FF7E-2B49-8337-D959BF075FC2}"/>
              </a:ext>
            </a:extLst>
          </p:cNvPr>
          <p:cNvSpPr txBox="1">
            <a:spLocks/>
          </p:cNvSpPr>
          <p:nvPr/>
        </p:nvSpPr>
        <p:spPr>
          <a:xfrm>
            <a:off x="1917071" y="2602188"/>
            <a:ext cx="7384602" cy="23566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741517">
              <a:lnSpc>
                <a:spcPct val="150000"/>
              </a:lnSpc>
            </a:pPr>
            <a:endParaRPr lang="ru-RU" sz="1625" cap="all" dirty="0">
              <a:solidFill>
                <a:srgbClr val="232026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77909" y="1611125"/>
            <a:ext cx="5073416" cy="558360"/>
          </a:xfrm>
          <a:prstGeom prst="rect">
            <a:avLst/>
          </a:prstGeom>
        </p:spPr>
        <p:txBody>
          <a:bodyPr wrap="none" lIns="74156" tIns="37085" rIns="74156" bIns="37085">
            <a:spAutoFit/>
          </a:bodyPr>
          <a:lstStyle/>
          <a:p>
            <a:pPr algn="ctr" defTabSz="247178"/>
            <a:r>
              <a:rPr lang="ru-RU" sz="1571" dirty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ПЛЕНАРНАЯ СЕССИЯ ПО ОБСУЖДЕНИЮ И УТВЕРЖДЕНИЮ</a:t>
            </a:r>
            <a:br>
              <a:rPr lang="ru-RU" sz="1571" dirty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1571" dirty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МОСКОВСКОЙ ДЕКЛАРАЦИИ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19260" y="2247777"/>
            <a:ext cx="8482413" cy="3474992"/>
          </a:xfrm>
          <a:prstGeom prst="rect">
            <a:avLst/>
          </a:prstGeom>
        </p:spPr>
        <p:txBody>
          <a:bodyPr wrap="square" lIns="74156" tIns="37085" rIns="74156" bIns="37085">
            <a:spAutoFit/>
          </a:bodyPr>
          <a:lstStyle/>
          <a:p>
            <a:pPr algn="ctr" defTabSz="247178"/>
            <a:r>
              <a:rPr lang="ru-RU" sz="1300" b="1" u="sng" dirty="0">
                <a:solidFill>
                  <a:prstClr val="black"/>
                </a:solidFill>
              </a:rPr>
              <a:t>10 КЛЮЧЕВЫХ АСПЕКТОВ МОСКОВСКОЙ ДЕКЛАРАЦИИ:</a:t>
            </a:r>
            <a:endParaRPr lang="en-US" sz="1300" b="1" u="sng" dirty="0">
              <a:solidFill>
                <a:prstClr val="black"/>
              </a:solidFill>
            </a:endParaRPr>
          </a:p>
          <a:p>
            <a:pPr algn="ctr" defTabSz="247178"/>
            <a:endParaRPr lang="ru-RU" sz="1408" b="1" u="sng" dirty="0">
              <a:solidFill>
                <a:prstClr val="black"/>
              </a:solidFill>
            </a:endParaRPr>
          </a:p>
          <a:p>
            <a:pPr marL="494770" lvl="1" indent="-247665" algn="just" defTabSz="247178">
              <a:buFont typeface="+mj-lt"/>
              <a:buAutoNum type="arabicPeriod"/>
            </a:pPr>
            <a:r>
              <a:rPr lang="ru-RU" sz="1408" dirty="0">
                <a:solidFill>
                  <a:prstClr val="black"/>
                </a:solidFill>
              </a:rPr>
              <a:t>Вклад ВОА в </a:t>
            </a:r>
            <a:r>
              <a:rPr lang="ru-RU" sz="1408" b="1" dirty="0">
                <a:solidFill>
                  <a:prstClr val="black"/>
                </a:solidFill>
              </a:rPr>
              <a:t>систему подотчетности </a:t>
            </a:r>
            <a:r>
              <a:rPr lang="ru-RU" sz="1408" dirty="0">
                <a:solidFill>
                  <a:prstClr val="black"/>
                </a:solidFill>
              </a:rPr>
              <a:t>за достигаемые конечные </a:t>
            </a:r>
            <a:r>
              <a:rPr lang="ru-RU" sz="1408" b="1" dirty="0">
                <a:solidFill>
                  <a:prstClr val="black"/>
                </a:solidFill>
              </a:rPr>
              <a:t>результаты национального развития</a:t>
            </a:r>
            <a:r>
              <a:rPr lang="en-US" sz="1408" b="1" dirty="0">
                <a:solidFill>
                  <a:prstClr val="black"/>
                </a:solidFill>
              </a:rPr>
              <a:t/>
            </a:r>
            <a:br>
              <a:rPr lang="en-US" sz="1408" b="1" dirty="0">
                <a:solidFill>
                  <a:prstClr val="black"/>
                </a:solidFill>
              </a:rPr>
            </a:br>
            <a:r>
              <a:rPr lang="ru-RU" sz="1408" dirty="0">
                <a:solidFill>
                  <a:prstClr val="black"/>
                </a:solidFill>
              </a:rPr>
              <a:t>и </a:t>
            </a:r>
            <a:r>
              <a:rPr lang="ru-RU" sz="1408" b="1" dirty="0">
                <a:solidFill>
                  <a:prstClr val="black"/>
                </a:solidFill>
              </a:rPr>
              <a:t>реализации целей устойчивого развития</a:t>
            </a:r>
            <a:r>
              <a:rPr lang="en-US" sz="1408" dirty="0">
                <a:solidFill>
                  <a:prstClr val="black"/>
                </a:solidFill>
              </a:rPr>
              <a:t>;</a:t>
            </a:r>
            <a:endParaRPr lang="ru-RU" sz="1408" dirty="0">
              <a:solidFill>
                <a:prstClr val="black"/>
              </a:solidFill>
            </a:endParaRPr>
          </a:p>
          <a:p>
            <a:pPr marL="494770" lvl="1" indent="-247665" algn="just" defTabSz="247178">
              <a:buFont typeface="+mj-lt"/>
              <a:buAutoNum type="arabicPeriod"/>
            </a:pPr>
            <a:r>
              <a:rPr lang="ru-RU" sz="1408" dirty="0">
                <a:solidFill>
                  <a:prstClr val="black"/>
                </a:solidFill>
              </a:rPr>
              <a:t>Использование </a:t>
            </a:r>
            <a:r>
              <a:rPr lang="ru-RU" sz="1408" b="1" dirty="0">
                <a:solidFill>
                  <a:prstClr val="black"/>
                </a:solidFill>
              </a:rPr>
              <a:t>стратегического подхода в государственном аудите</a:t>
            </a:r>
            <a:r>
              <a:rPr lang="en-US" sz="1408" dirty="0">
                <a:solidFill>
                  <a:prstClr val="black"/>
                </a:solidFill>
              </a:rPr>
              <a:t>;</a:t>
            </a:r>
            <a:endParaRPr lang="ru-RU" sz="1408" dirty="0">
              <a:solidFill>
                <a:prstClr val="black"/>
              </a:solidFill>
            </a:endParaRPr>
          </a:p>
          <a:p>
            <a:pPr marL="494770" lvl="1" indent="-247665" algn="just" defTabSz="247178">
              <a:buFont typeface="+mj-lt"/>
              <a:buAutoNum type="arabicPeriod"/>
            </a:pPr>
            <a:r>
              <a:rPr lang="ru-RU" sz="1408" dirty="0">
                <a:solidFill>
                  <a:prstClr val="black"/>
                </a:solidFill>
              </a:rPr>
              <a:t>Расширение практики </a:t>
            </a:r>
            <a:r>
              <a:rPr lang="ru-RU" sz="1408" b="1" dirty="0">
                <a:solidFill>
                  <a:prstClr val="black"/>
                </a:solidFill>
              </a:rPr>
              <a:t>предоставления ВОА рекомендаций</a:t>
            </a:r>
            <a:r>
              <a:rPr lang="ru-RU" sz="1408" dirty="0">
                <a:solidFill>
                  <a:prstClr val="black"/>
                </a:solidFill>
              </a:rPr>
              <a:t>, основанных на результатах аудита</a:t>
            </a:r>
            <a:r>
              <a:rPr lang="en-US" sz="1408" dirty="0">
                <a:solidFill>
                  <a:prstClr val="black"/>
                </a:solidFill>
              </a:rPr>
              <a:t>;</a:t>
            </a:r>
            <a:endParaRPr lang="ru-RU" sz="1408" dirty="0">
              <a:solidFill>
                <a:prstClr val="black"/>
              </a:solidFill>
            </a:endParaRPr>
          </a:p>
          <a:p>
            <a:pPr marL="494770" lvl="1" indent="-247665" algn="just" defTabSz="247178">
              <a:buFont typeface="+mj-lt"/>
              <a:buAutoNum type="arabicPeriod"/>
            </a:pPr>
            <a:r>
              <a:rPr lang="ru-RU" sz="1408" dirty="0">
                <a:solidFill>
                  <a:prstClr val="black"/>
                </a:solidFill>
              </a:rPr>
              <a:t>Открытость</a:t>
            </a:r>
            <a:r>
              <a:rPr lang="ru-RU" sz="1408" b="1" dirty="0">
                <a:solidFill>
                  <a:prstClr val="black"/>
                </a:solidFill>
              </a:rPr>
              <a:t> данных</a:t>
            </a:r>
            <a:r>
              <a:rPr lang="en-US" sz="1408" dirty="0">
                <a:solidFill>
                  <a:prstClr val="black"/>
                </a:solidFill>
              </a:rPr>
              <a:t>;</a:t>
            </a:r>
            <a:endParaRPr lang="ru-RU" sz="1408" dirty="0">
              <a:solidFill>
                <a:prstClr val="black"/>
              </a:solidFill>
            </a:endParaRPr>
          </a:p>
          <a:p>
            <a:pPr marL="494770" lvl="1" indent="-247665" algn="just" defTabSz="247178">
              <a:buFont typeface="+mj-lt"/>
              <a:buAutoNum type="arabicPeriod"/>
            </a:pPr>
            <a:r>
              <a:rPr lang="ru-RU" sz="1408" dirty="0">
                <a:solidFill>
                  <a:prstClr val="black"/>
                </a:solidFill>
              </a:rPr>
              <a:t>Развитие</a:t>
            </a:r>
            <a:r>
              <a:rPr lang="ru-RU" sz="1408" b="1" dirty="0">
                <a:solidFill>
                  <a:prstClr val="black"/>
                </a:solidFill>
              </a:rPr>
              <a:t> аналитики данных</a:t>
            </a:r>
            <a:r>
              <a:rPr lang="en-US" sz="1408" dirty="0">
                <a:solidFill>
                  <a:prstClr val="black"/>
                </a:solidFill>
              </a:rPr>
              <a:t>;</a:t>
            </a:r>
            <a:r>
              <a:rPr lang="ru-RU" sz="1408" dirty="0">
                <a:solidFill>
                  <a:prstClr val="black"/>
                </a:solidFill>
              </a:rPr>
              <a:t> </a:t>
            </a:r>
          </a:p>
          <a:p>
            <a:pPr marL="494770" lvl="1" indent="-247665" algn="just" defTabSz="247178">
              <a:buFont typeface="+mj-lt"/>
              <a:buAutoNum type="arabicPeriod"/>
            </a:pPr>
            <a:r>
              <a:rPr lang="ru-RU" sz="1408" dirty="0">
                <a:solidFill>
                  <a:prstClr val="black"/>
                </a:solidFill>
              </a:rPr>
              <a:t>Поощрение </a:t>
            </a:r>
            <a:r>
              <a:rPr lang="ru-RU" sz="1408" b="1" dirty="0">
                <a:solidFill>
                  <a:prstClr val="black"/>
                </a:solidFill>
              </a:rPr>
              <a:t>культуры экспериментального мышления</a:t>
            </a:r>
            <a:r>
              <a:rPr lang="en-US" sz="1408" dirty="0">
                <a:solidFill>
                  <a:prstClr val="black"/>
                </a:solidFill>
              </a:rPr>
              <a:t>;</a:t>
            </a:r>
            <a:r>
              <a:rPr lang="ru-RU" sz="1408" dirty="0">
                <a:solidFill>
                  <a:prstClr val="black"/>
                </a:solidFill>
              </a:rPr>
              <a:t> </a:t>
            </a:r>
          </a:p>
          <a:p>
            <a:pPr marL="494770" lvl="1" indent="-247665" algn="just" defTabSz="247178">
              <a:buFont typeface="+mj-lt"/>
              <a:buAutoNum type="arabicPeriod"/>
            </a:pPr>
            <a:r>
              <a:rPr lang="ru-RU" sz="1408" dirty="0">
                <a:solidFill>
                  <a:prstClr val="black"/>
                </a:solidFill>
              </a:rPr>
              <a:t>Управление</a:t>
            </a:r>
            <a:r>
              <a:rPr lang="ru-RU" sz="1408" b="1" dirty="0">
                <a:solidFill>
                  <a:prstClr val="black"/>
                </a:solidFill>
              </a:rPr>
              <a:t> системными рисками </a:t>
            </a:r>
            <a:r>
              <a:rPr lang="ru-RU" sz="1408" dirty="0">
                <a:solidFill>
                  <a:prstClr val="black"/>
                </a:solidFill>
              </a:rPr>
              <a:t>в сфере государственного управления</a:t>
            </a:r>
            <a:r>
              <a:rPr lang="en-US" sz="1408" dirty="0">
                <a:solidFill>
                  <a:prstClr val="black"/>
                </a:solidFill>
              </a:rPr>
              <a:t>;</a:t>
            </a:r>
            <a:endParaRPr lang="ru-RU" sz="1408" dirty="0">
              <a:solidFill>
                <a:prstClr val="black"/>
              </a:solidFill>
            </a:endParaRPr>
          </a:p>
          <a:p>
            <a:pPr marL="494770" lvl="1" indent="-247665" algn="just" defTabSz="247178">
              <a:buFont typeface="+mj-lt"/>
              <a:buAutoNum type="arabicPeriod"/>
            </a:pPr>
            <a:r>
              <a:rPr lang="ru-RU" sz="1408" dirty="0">
                <a:solidFill>
                  <a:prstClr val="black"/>
                </a:solidFill>
              </a:rPr>
              <a:t>Наращивание </a:t>
            </a:r>
            <a:r>
              <a:rPr lang="ru-RU" sz="1408" b="1" dirty="0">
                <a:solidFill>
                  <a:prstClr val="black"/>
                </a:solidFill>
              </a:rPr>
              <a:t>компетенций аудиторов и инспекторов</a:t>
            </a:r>
            <a:r>
              <a:rPr lang="en-US" sz="1408" dirty="0">
                <a:solidFill>
                  <a:prstClr val="black"/>
                </a:solidFill>
              </a:rPr>
              <a:t>;</a:t>
            </a:r>
            <a:r>
              <a:rPr lang="ru-RU" sz="1408" dirty="0">
                <a:solidFill>
                  <a:prstClr val="black"/>
                </a:solidFill>
              </a:rPr>
              <a:t> </a:t>
            </a:r>
          </a:p>
          <a:p>
            <a:pPr marL="494770" lvl="1" indent="-247665" algn="just" defTabSz="247178">
              <a:buFont typeface="+mj-lt"/>
              <a:buAutoNum type="arabicPeriod"/>
            </a:pPr>
            <a:r>
              <a:rPr lang="ru-RU" sz="1408" dirty="0">
                <a:solidFill>
                  <a:prstClr val="black"/>
                </a:solidFill>
              </a:rPr>
              <a:t>Продвижение </a:t>
            </a:r>
            <a:r>
              <a:rPr lang="ru-RU" sz="1408" b="1" dirty="0">
                <a:solidFill>
                  <a:prstClr val="black"/>
                </a:solidFill>
              </a:rPr>
              <a:t>принципа </a:t>
            </a:r>
            <a:r>
              <a:rPr lang="ru-RU" sz="1408" b="1" dirty="0" err="1">
                <a:solidFill>
                  <a:prstClr val="black"/>
                </a:solidFill>
              </a:rPr>
              <a:t>инклюзивности</a:t>
            </a:r>
            <a:r>
              <a:rPr lang="en-US" sz="1408" dirty="0">
                <a:solidFill>
                  <a:prstClr val="black"/>
                </a:solidFill>
              </a:rPr>
              <a:t>;</a:t>
            </a:r>
            <a:endParaRPr lang="ru-RU" sz="1408" dirty="0">
              <a:solidFill>
                <a:prstClr val="black"/>
              </a:solidFill>
            </a:endParaRPr>
          </a:p>
          <a:p>
            <a:pPr marL="494770" lvl="1" indent="-247665" algn="just" defTabSz="247178">
              <a:buFont typeface="+mj-lt"/>
              <a:buAutoNum type="arabicPeriod"/>
            </a:pPr>
            <a:r>
              <a:rPr lang="ru-RU" sz="1408" dirty="0">
                <a:solidFill>
                  <a:prstClr val="black"/>
                </a:solidFill>
              </a:rPr>
              <a:t>Конструктивное </a:t>
            </a:r>
            <a:r>
              <a:rPr lang="ru-RU" sz="1408" b="1" dirty="0">
                <a:solidFill>
                  <a:prstClr val="black"/>
                </a:solidFill>
              </a:rPr>
              <a:t>взаимодействие с заинтересованными сторонами</a:t>
            </a:r>
            <a:r>
              <a:rPr lang="ru-RU" sz="1408" dirty="0">
                <a:solidFill>
                  <a:prstClr val="black"/>
                </a:solidFill>
              </a:rPr>
              <a:t>, расширение сотрудничества</a:t>
            </a:r>
            <a:r>
              <a:rPr lang="en-US" sz="1408" dirty="0">
                <a:solidFill>
                  <a:prstClr val="black"/>
                </a:solidFill>
              </a:rPr>
              <a:t/>
            </a:r>
            <a:br>
              <a:rPr lang="en-US" sz="1408" dirty="0">
                <a:solidFill>
                  <a:prstClr val="black"/>
                </a:solidFill>
              </a:rPr>
            </a:br>
            <a:r>
              <a:rPr lang="ru-RU" sz="1408" dirty="0">
                <a:solidFill>
                  <a:prstClr val="black"/>
                </a:solidFill>
              </a:rPr>
              <a:t>и коммуникации с академическим сообществом и обществом в целом.</a:t>
            </a:r>
          </a:p>
          <a:p>
            <a:pPr marL="154482" indent="-154482" algn="just" defTabSz="247178">
              <a:buFont typeface="Wingdings" pitchFamily="2" charset="2"/>
              <a:buChar char="q"/>
            </a:pPr>
            <a:endParaRPr lang="ru-RU" sz="1246" dirty="0">
              <a:solidFill>
                <a:prstClr val="black"/>
              </a:solidFill>
            </a:endParaRPr>
          </a:p>
          <a:p>
            <a:pPr marL="154482" indent="-154482" algn="just" defTabSz="247178">
              <a:buFont typeface="Wingdings" pitchFamily="2" charset="2"/>
              <a:buChar char="q"/>
            </a:pPr>
            <a:endParaRPr lang="ru-RU" sz="1246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03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183A55C1-FA84-2744-B349-6FA74DD53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7735" y="705187"/>
            <a:ext cx="7473734" cy="71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 defTabSz="247178">
              <a:defRPr/>
            </a:pPr>
            <a:endParaRPr lang="ru-RU" sz="758" b="1" dirty="0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  <a:p>
            <a:pPr algn="ctr" defTabSz="247178">
              <a:defRPr/>
            </a:pPr>
            <a:r>
              <a:rPr lang="en-US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XXIII </a:t>
            </a:r>
            <a: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КОНГРЕСС ИНТОСАИ</a:t>
            </a:r>
            <a:b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</a:br>
            <a: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ДЕНЬ ПЯТЫЙ. 27 СЕНТЯБРЯ 2019 ГОДА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AFF67EE-9098-CE4F-8A6D-1BF306A106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190" y="767806"/>
            <a:ext cx="715209" cy="5739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E3FDB7E-E078-D44D-92E3-9A671D900E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6242" y="787632"/>
            <a:ext cx="476740" cy="4891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018372D-0A58-9A40-AE6C-8E24D24CC548}"/>
              </a:ext>
            </a:extLst>
          </p:cNvPr>
          <p:cNvSpPr txBox="1"/>
          <p:nvPr/>
        </p:nvSpPr>
        <p:spPr>
          <a:xfrm>
            <a:off x="9231559" y="899743"/>
            <a:ext cx="319679" cy="274949"/>
          </a:xfrm>
          <a:prstGeom prst="rect">
            <a:avLst/>
          </a:prstGeom>
          <a:noFill/>
        </p:spPr>
        <p:txBody>
          <a:bodyPr wrap="none" lIns="74156" tIns="37085" rIns="74156" bIns="37085" rtlCol="0" anchor="ctr" anchorCtr="0">
            <a:spAutoFit/>
          </a:bodyPr>
          <a:lstStyle/>
          <a:p>
            <a:pPr defTabSz="247178"/>
            <a:r>
              <a:rPr lang="ru-RU" sz="1300" dirty="0">
                <a:solidFill>
                  <a:prstClr val="black">
                    <a:lumMod val="95000"/>
                    <a:lumOff val="5000"/>
                  </a:prstClr>
                </a:solidFill>
              </a:rPr>
              <a:t>2</a:t>
            </a:r>
            <a:r>
              <a:rPr lang="en-US" sz="1300" dirty="0">
                <a:solidFill>
                  <a:prstClr val="black">
                    <a:lumMod val="95000"/>
                    <a:lumOff val="5000"/>
                  </a:prstClr>
                </a:solidFill>
              </a:rPr>
              <a:t>2</a:t>
            </a:r>
            <a:endParaRPr lang="ru-RU" sz="13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9D16ECB5-0FC2-8A48-9940-7C7FF1D143CE}"/>
              </a:ext>
            </a:extLst>
          </p:cNvPr>
          <p:cNvCxnSpPr/>
          <p:nvPr/>
        </p:nvCxnSpPr>
        <p:spPr>
          <a:xfrm>
            <a:off x="781" y="1518905"/>
            <a:ext cx="9900323" cy="0"/>
          </a:xfrm>
          <a:prstGeom prst="line">
            <a:avLst/>
          </a:prstGeom>
          <a:ln w="15875">
            <a:solidFill>
              <a:srgbClr val="DB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3">
            <a:extLst>
              <a:ext uri="{FF2B5EF4-FFF2-40B4-BE49-F238E27FC236}">
                <a16:creationId xmlns="" xmlns:a16="http://schemas.microsoft.com/office/drawing/2014/main" id="{3FB8E5A8-FF7E-2B49-8337-D959BF075FC2}"/>
              </a:ext>
            </a:extLst>
          </p:cNvPr>
          <p:cNvSpPr txBox="1">
            <a:spLocks/>
          </p:cNvSpPr>
          <p:nvPr/>
        </p:nvSpPr>
        <p:spPr>
          <a:xfrm>
            <a:off x="1917071" y="2602188"/>
            <a:ext cx="7384602" cy="23566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741517">
              <a:lnSpc>
                <a:spcPct val="150000"/>
              </a:lnSpc>
            </a:pPr>
            <a:endParaRPr lang="ru-RU" sz="1625" cap="all" dirty="0">
              <a:solidFill>
                <a:srgbClr val="232026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77909" y="1611125"/>
            <a:ext cx="5073416" cy="558360"/>
          </a:xfrm>
          <a:prstGeom prst="rect">
            <a:avLst/>
          </a:prstGeom>
        </p:spPr>
        <p:txBody>
          <a:bodyPr wrap="none" lIns="74156" tIns="37085" rIns="74156" bIns="37085">
            <a:spAutoFit/>
          </a:bodyPr>
          <a:lstStyle/>
          <a:p>
            <a:pPr algn="ctr" defTabSz="247178"/>
            <a:r>
              <a:rPr lang="ru-RU" sz="1571" dirty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ПЛЕНАРНАЯ СЕССИЯ ПО ОБСУЖДЕНИЮ И УТВЕРЖДЕНИЮ</a:t>
            </a:r>
            <a:br>
              <a:rPr lang="ru-RU" sz="1571" dirty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1571" dirty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МОСКОВСКОЙ ДЕКЛАРАЦИИ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42077" y="2309689"/>
            <a:ext cx="7959596" cy="2414189"/>
          </a:xfrm>
          <a:prstGeom prst="rect">
            <a:avLst/>
          </a:prstGeom>
        </p:spPr>
        <p:txBody>
          <a:bodyPr wrap="square" lIns="74156" tIns="37085" rIns="74156" bIns="37085">
            <a:spAutoFit/>
          </a:bodyPr>
          <a:lstStyle/>
          <a:p>
            <a:pPr marL="185749" indent="-185749" algn="just" defTabSz="247178">
              <a:buFont typeface="Wingdings" pitchFamily="2" charset="2"/>
              <a:buChar char="q"/>
            </a:pPr>
            <a:r>
              <a:rPr lang="ru-RU" sz="1463" b="1" dirty="0">
                <a:solidFill>
                  <a:prstClr val="black"/>
                </a:solidFill>
              </a:rPr>
              <a:t>Обсуждение итогов Московской декларации </a:t>
            </a:r>
            <a:r>
              <a:rPr lang="ru-RU" sz="1463" dirty="0">
                <a:solidFill>
                  <a:prstClr val="black"/>
                </a:solidFill>
              </a:rPr>
              <a:t>вызвало большой интерес у участников сессии. </a:t>
            </a:r>
            <a:r>
              <a:rPr lang="en-US" sz="1463" dirty="0">
                <a:solidFill>
                  <a:prstClr val="black"/>
                </a:solidFill>
              </a:rPr>
              <a:t/>
            </a:r>
            <a:br>
              <a:rPr lang="en-US" sz="1463" dirty="0">
                <a:solidFill>
                  <a:prstClr val="black"/>
                </a:solidFill>
              </a:rPr>
            </a:br>
            <a:r>
              <a:rPr lang="ru-RU" sz="1463" b="1" dirty="0">
                <a:solidFill>
                  <a:prstClr val="black"/>
                </a:solidFill>
              </a:rPr>
              <a:t>В поддержку </a:t>
            </a:r>
            <a:r>
              <a:rPr lang="ru-RU" sz="1463" dirty="0">
                <a:solidFill>
                  <a:prstClr val="black"/>
                </a:solidFill>
              </a:rPr>
              <a:t>Московской декларации </a:t>
            </a:r>
            <a:r>
              <a:rPr lang="ru-RU" sz="1463" b="1" dirty="0">
                <a:solidFill>
                  <a:prstClr val="black"/>
                </a:solidFill>
              </a:rPr>
              <a:t>с мест высказались 45 стран</a:t>
            </a:r>
            <a:r>
              <a:rPr lang="ru-RU" sz="1463" dirty="0">
                <a:solidFill>
                  <a:prstClr val="black"/>
                </a:solidFill>
              </a:rPr>
              <a:t>, среди которых представители ВОА Китая, США, ОАЭ, Индии, Бразилии, Колумбии, Саудовской Аравии, Португалии, Коста-Рики, Финляндии, Иордании, Италии, Кении, Судана, Камеруна, Палестины, Эквадора, Казахстана, Аргентины, Омана, Туниса, Сенегала, Гондураса, Нигерии, Уганды, Великобритании, Сомали, Сальвадора, Южной Кореи, Багамы, Боливии, Южной Африки, Марокко, Сербии, Анголы, Непала, Афганистана, Йемена и другие. </a:t>
            </a:r>
          </a:p>
          <a:p>
            <a:pPr marL="185749" indent="-185749" algn="just" defTabSz="247178">
              <a:buFont typeface="Wingdings" pitchFamily="2" charset="2"/>
              <a:buChar char="q"/>
            </a:pPr>
            <a:endParaRPr lang="ru-RU" sz="1463" dirty="0">
              <a:solidFill>
                <a:prstClr val="black"/>
              </a:solidFill>
            </a:endParaRPr>
          </a:p>
          <a:p>
            <a:pPr marL="185749" indent="-185749" algn="just" defTabSz="247178">
              <a:buFont typeface="Wingdings" pitchFamily="2" charset="2"/>
              <a:buChar char="q"/>
            </a:pPr>
            <a:r>
              <a:rPr lang="ru-RU" sz="1463" b="1" dirty="0">
                <a:solidFill>
                  <a:prstClr val="black"/>
                </a:solidFill>
              </a:rPr>
              <a:t>За принятие Московской декларации </a:t>
            </a:r>
            <a:r>
              <a:rPr lang="ru-RU" sz="1463" dirty="0">
                <a:solidFill>
                  <a:prstClr val="black"/>
                </a:solidFill>
              </a:rPr>
              <a:t>путем электронного голосования </a:t>
            </a:r>
            <a:r>
              <a:rPr lang="ru-RU" sz="1463" b="1" dirty="0">
                <a:solidFill>
                  <a:prstClr val="black"/>
                </a:solidFill>
              </a:rPr>
              <a:t>высказались 98,9 % участников. </a:t>
            </a:r>
          </a:p>
          <a:p>
            <a:pPr defTabSz="247178"/>
            <a:endParaRPr lang="ru-RU" sz="572" dirty="0">
              <a:solidFill>
                <a:prstClr val="black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91" y="3911213"/>
            <a:ext cx="936663" cy="74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1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183A55C1-FA84-2744-B349-6FA74DD53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5719" y="696405"/>
            <a:ext cx="7473734" cy="71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 defTabSz="247178">
              <a:defRPr/>
            </a:pPr>
            <a:endParaRPr lang="ru-RU" sz="758" b="1" dirty="0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  <a:p>
            <a:pPr algn="ctr" defTabSz="247178">
              <a:defRPr/>
            </a:pPr>
            <a:r>
              <a:rPr lang="en-US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XXIII </a:t>
            </a:r>
            <a: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КОНГРЕСС ИНТОСАИ</a:t>
            </a:r>
            <a:b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</a:br>
            <a: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ДЕНЬ ПЯТЫЙ. 27 СЕНТЯБРЯ 2019 ГОДА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AFF67EE-9098-CE4F-8A6D-1BF306A106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190" y="767806"/>
            <a:ext cx="715209" cy="5739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E3FDB7E-E078-D44D-92E3-9A671D900E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6242" y="787632"/>
            <a:ext cx="476740" cy="4891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018372D-0A58-9A40-AE6C-8E24D24CC548}"/>
              </a:ext>
            </a:extLst>
          </p:cNvPr>
          <p:cNvSpPr txBox="1"/>
          <p:nvPr/>
        </p:nvSpPr>
        <p:spPr>
          <a:xfrm>
            <a:off x="9231559" y="899743"/>
            <a:ext cx="319679" cy="274949"/>
          </a:xfrm>
          <a:prstGeom prst="rect">
            <a:avLst/>
          </a:prstGeom>
          <a:noFill/>
        </p:spPr>
        <p:txBody>
          <a:bodyPr wrap="none" lIns="74156" tIns="37085" rIns="74156" bIns="37085" rtlCol="0" anchor="ctr" anchorCtr="0">
            <a:spAutoFit/>
          </a:bodyPr>
          <a:lstStyle/>
          <a:p>
            <a:pPr defTabSz="247178"/>
            <a:r>
              <a:rPr lang="ru-RU" sz="1300" dirty="0">
                <a:solidFill>
                  <a:prstClr val="black">
                    <a:lumMod val="95000"/>
                    <a:lumOff val="5000"/>
                  </a:prstClr>
                </a:solidFill>
              </a:rPr>
              <a:t>23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9D16ECB5-0FC2-8A48-9940-7C7FF1D143CE}"/>
              </a:ext>
            </a:extLst>
          </p:cNvPr>
          <p:cNvCxnSpPr/>
          <p:nvPr/>
        </p:nvCxnSpPr>
        <p:spPr>
          <a:xfrm>
            <a:off x="781" y="1518905"/>
            <a:ext cx="9900323" cy="0"/>
          </a:xfrm>
          <a:prstGeom prst="line">
            <a:avLst/>
          </a:prstGeom>
          <a:ln w="15875">
            <a:solidFill>
              <a:srgbClr val="DB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3">
            <a:extLst>
              <a:ext uri="{FF2B5EF4-FFF2-40B4-BE49-F238E27FC236}">
                <a16:creationId xmlns="" xmlns:a16="http://schemas.microsoft.com/office/drawing/2014/main" id="{3FB8E5A8-FF7E-2B49-8337-D959BF075FC2}"/>
              </a:ext>
            </a:extLst>
          </p:cNvPr>
          <p:cNvSpPr txBox="1">
            <a:spLocks/>
          </p:cNvSpPr>
          <p:nvPr/>
        </p:nvSpPr>
        <p:spPr>
          <a:xfrm>
            <a:off x="1917071" y="2602188"/>
            <a:ext cx="7384602" cy="23566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741517">
              <a:lnSpc>
                <a:spcPct val="150000"/>
              </a:lnSpc>
            </a:pPr>
            <a:endParaRPr lang="ru-RU" sz="1625" cap="all" dirty="0">
              <a:solidFill>
                <a:srgbClr val="232026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9972" y="1635424"/>
            <a:ext cx="4684207" cy="316627"/>
          </a:xfrm>
          <a:prstGeom prst="rect">
            <a:avLst/>
          </a:prstGeom>
          <a:noFill/>
        </p:spPr>
        <p:txBody>
          <a:bodyPr wrap="none" lIns="74156" tIns="37085" rIns="74156" bIns="37085" rtlCol="0">
            <a:spAutoFit/>
          </a:bodyPr>
          <a:lstStyle/>
          <a:p>
            <a:pPr defTabSz="247178"/>
            <a:r>
              <a:rPr lang="ru-RU" sz="1571" dirty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73-Е ЗАСЕДАНИЕ УПРАВЛЯЮЩЕГО СОВЕТА ИНТОСАИ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64799" y="2305607"/>
            <a:ext cx="4979305" cy="2409508"/>
          </a:xfrm>
          <a:prstGeom prst="rect">
            <a:avLst/>
          </a:prstGeom>
        </p:spPr>
        <p:txBody>
          <a:bodyPr wrap="square" lIns="74156" tIns="37085" rIns="74156" bIns="37085">
            <a:spAutoFit/>
          </a:bodyPr>
          <a:lstStyle/>
          <a:p>
            <a:pPr marL="154482" indent="-154482" algn="just" defTabSz="247178">
              <a:buFont typeface="Wingdings" panose="05000000000000000000" pitchFamily="2" charset="2"/>
              <a:buChar char="q"/>
            </a:pPr>
            <a:r>
              <a:rPr lang="ru-RU" sz="1517" dirty="0">
                <a:solidFill>
                  <a:prstClr val="black"/>
                </a:solidFill>
              </a:rPr>
              <a:t>Под председательством нового </a:t>
            </a:r>
            <a:r>
              <a:rPr lang="ru-RU" sz="1517" b="1" dirty="0">
                <a:solidFill>
                  <a:prstClr val="black"/>
                </a:solidFill>
              </a:rPr>
              <a:t>Президента ИНТОСАИ</a:t>
            </a:r>
            <a:r>
              <a:rPr lang="ru-RU" sz="1517" dirty="0">
                <a:solidFill>
                  <a:prstClr val="black"/>
                </a:solidFill>
              </a:rPr>
              <a:t>, Председателя </a:t>
            </a:r>
            <a:r>
              <a:rPr lang="ru-RU" sz="1517" b="1" dirty="0">
                <a:solidFill>
                  <a:prstClr val="black"/>
                </a:solidFill>
              </a:rPr>
              <a:t>Счетной палаты Российской Федерации </a:t>
            </a:r>
            <a:br>
              <a:rPr lang="ru-RU" sz="1517" b="1" dirty="0">
                <a:solidFill>
                  <a:prstClr val="black"/>
                </a:solidFill>
              </a:rPr>
            </a:br>
            <a:r>
              <a:rPr lang="ru-RU" sz="1517" dirty="0">
                <a:solidFill>
                  <a:prstClr val="black"/>
                </a:solidFill>
              </a:rPr>
              <a:t>с участием новых членов Управляющего совета – </a:t>
            </a:r>
            <a:r>
              <a:rPr lang="ru-RU" sz="1517" b="1" dirty="0">
                <a:solidFill>
                  <a:prstClr val="black"/>
                </a:solidFill>
              </a:rPr>
              <a:t>ВОА Алжира, Намибии и Таиланда</a:t>
            </a:r>
          </a:p>
          <a:p>
            <a:pPr marL="154482" indent="-154482" algn="just" defTabSz="247178">
              <a:buFont typeface="Wingdings" panose="05000000000000000000" pitchFamily="2" charset="2"/>
              <a:buChar char="q"/>
            </a:pPr>
            <a:endParaRPr lang="ru-RU" sz="1517" dirty="0">
              <a:solidFill>
                <a:prstClr val="black"/>
              </a:solidFill>
            </a:endParaRPr>
          </a:p>
          <a:p>
            <a:pPr marL="154482" indent="-154482" algn="just" defTabSz="247178">
              <a:buFont typeface="Wingdings" panose="05000000000000000000" pitchFamily="2" charset="2"/>
              <a:buChar char="q"/>
            </a:pPr>
            <a:r>
              <a:rPr lang="ru-RU" sz="1517" dirty="0">
                <a:solidFill>
                  <a:prstClr val="black"/>
                </a:solidFill>
              </a:rPr>
              <a:t>С докладами выступили </a:t>
            </a:r>
            <a:r>
              <a:rPr lang="ru-RU" sz="1517" b="1" dirty="0">
                <a:solidFill>
                  <a:prstClr val="black"/>
                </a:solidFill>
              </a:rPr>
              <a:t>ВОА Бразилии </a:t>
            </a:r>
            <a:r>
              <a:rPr lang="ru-RU" sz="1517" dirty="0">
                <a:solidFill>
                  <a:prstClr val="black"/>
                </a:solidFill>
              </a:rPr>
              <a:t>и </a:t>
            </a:r>
            <a:r>
              <a:rPr lang="ru-RU" sz="1517" b="1" dirty="0">
                <a:solidFill>
                  <a:prstClr val="black"/>
                </a:solidFill>
              </a:rPr>
              <a:t>Генеральный секретариат ИНТОСАИ</a:t>
            </a:r>
            <a:r>
              <a:rPr lang="ru-RU" sz="1517" dirty="0">
                <a:solidFill>
                  <a:prstClr val="black"/>
                </a:solidFill>
              </a:rPr>
              <a:t>. </a:t>
            </a:r>
          </a:p>
          <a:p>
            <a:pPr marL="154482" indent="-154482" algn="just" defTabSz="247178">
              <a:buFont typeface="Wingdings" panose="05000000000000000000" pitchFamily="2" charset="2"/>
              <a:buChar char="q"/>
            </a:pPr>
            <a:endParaRPr lang="ru-RU" sz="1517" dirty="0">
              <a:solidFill>
                <a:prstClr val="black"/>
              </a:solidFill>
            </a:endParaRPr>
          </a:p>
          <a:p>
            <a:pPr marL="154482" indent="-154482" algn="just" defTabSz="247178">
              <a:buFont typeface="Wingdings" panose="05000000000000000000" pitchFamily="2" charset="2"/>
              <a:buChar char="q"/>
            </a:pPr>
            <a:r>
              <a:rPr lang="ru-RU" sz="1517" dirty="0">
                <a:solidFill>
                  <a:prstClr val="black"/>
                </a:solidFill>
              </a:rPr>
              <a:t>Российская сторона доложила о перспективах своего </a:t>
            </a:r>
            <a:r>
              <a:rPr lang="ru-RU" sz="1517" b="1" dirty="0">
                <a:solidFill>
                  <a:prstClr val="black"/>
                </a:solidFill>
              </a:rPr>
              <a:t>президентства в ИНТОСАИ  </a:t>
            </a:r>
            <a:r>
              <a:rPr lang="ru-RU" sz="1517" dirty="0">
                <a:solidFill>
                  <a:prstClr val="black"/>
                </a:solidFill>
              </a:rPr>
              <a:t>на период </a:t>
            </a:r>
            <a:r>
              <a:rPr lang="ru-RU" sz="1517" b="1" dirty="0">
                <a:solidFill>
                  <a:prstClr val="black"/>
                </a:solidFill>
              </a:rPr>
              <a:t>2019-2022 гг.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3770" y="2202244"/>
            <a:ext cx="3412044" cy="2153908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895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183A55C1-FA84-2744-B349-6FA74DD53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5719" y="846446"/>
            <a:ext cx="7473734" cy="41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 defTabSz="247178">
              <a:defRPr/>
            </a:pPr>
            <a:endParaRPr lang="ru-RU" sz="758" b="1" dirty="0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  <a:p>
            <a:pPr algn="ctr" defTabSz="247178">
              <a:defRPr/>
            </a:pPr>
            <a:r>
              <a:rPr lang="en-US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XXIII </a:t>
            </a:r>
            <a: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КОНГРЕСС ИНТОСАИ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AFF67EE-9098-CE4F-8A6D-1BF306A106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190" y="767806"/>
            <a:ext cx="715209" cy="5739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E3FDB7E-E078-D44D-92E3-9A671D900E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6242" y="787632"/>
            <a:ext cx="476740" cy="4891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018372D-0A58-9A40-AE6C-8E24D24CC548}"/>
              </a:ext>
            </a:extLst>
          </p:cNvPr>
          <p:cNvSpPr txBox="1"/>
          <p:nvPr/>
        </p:nvSpPr>
        <p:spPr>
          <a:xfrm>
            <a:off x="9231559" y="899743"/>
            <a:ext cx="319679" cy="274949"/>
          </a:xfrm>
          <a:prstGeom prst="rect">
            <a:avLst/>
          </a:prstGeom>
          <a:noFill/>
        </p:spPr>
        <p:txBody>
          <a:bodyPr wrap="none" lIns="74156" tIns="37085" rIns="74156" bIns="37085" rtlCol="0" anchor="ctr" anchorCtr="0">
            <a:spAutoFit/>
          </a:bodyPr>
          <a:lstStyle/>
          <a:p>
            <a:pPr defTabSz="247178"/>
            <a:r>
              <a:rPr lang="ru-RU" sz="1300" dirty="0">
                <a:solidFill>
                  <a:prstClr val="black">
                    <a:lumMod val="95000"/>
                    <a:lumOff val="5000"/>
                  </a:prstClr>
                </a:solidFill>
              </a:rPr>
              <a:t>24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9D16ECB5-0FC2-8A48-9940-7C7FF1D143CE}"/>
              </a:ext>
            </a:extLst>
          </p:cNvPr>
          <p:cNvCxnSpPr/>
          <p:nvPr/>
        </p:nvCxnSpPr>
        <p:spPr>
          <a:xfrm>
            <a:off x="781" y="1518905"/>
            <a:ext cx="9900323" cy="0"/>
          </a:xfrm>
          <a:prstGeom prst="line">
            <a:avLst/>
          </a:prstGeom>
          <a:ln w="15875">
            <a:solidFill>
              <a:srgbClr val="DB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3">
            <a:extLst>
              <a:ext uri="{FF2B5EF4-FFF2-40B4-BE49-F238E27FC236}">
                <a16:creationId xmlns="" xmlns:a16="http://schemas.microsoft.com/office/drawing/2014/main" id="{3FB8E5A8-FF7E-2B49-8337-D959BF075FC2}"/>
              </a:ext>
            </a:extLst>
          </p:cNvPr>
          <p:cNvSpPr txBox="1">
            <a:spLocks/>
          </p:cNvSpPr>
          <p:nvPr/>
        </p:nvSpPr>
        <p:spPr>
          <a:xfrm>
            <a:off x="1917071" y="2602188"/>
            <a:ext cx="7384602" cy="23566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741517">
              <a:lnSpc>
                <a:spcPct val="150000"/>
              </a:lnSpc>
            </a:pPr>
            <a:endParaRPr lang="ru-RU" sz="1625" cap="all" dirty="0">
              <a:solidFill>
                <a:srgbClr val="232026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1248" y="2491169"/>
            <a:ext cx="8908521" cy="2034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4" b="1" u="sng" dirty="0"/>
              <a:t>ОСНОВНЫЕ СОДЕРЖАТЕЛЬНЫЕ НАПРАВЛЕНИЯ РАБОТЫ:</a:t>
            </a:r>
          </a:p>
          <a:p>
            <a:endParaRPr lang="ru-RU" sz="1408" dirty="0"/>
          </a:p>
          <a:p>
            <a:pPr marL="432854" lvl="1" indent="-185749" algn="just">
              <a:buFont typeface="Wingdings" pitchFamily="2" charset="2"/>
              <a:buChar char="q"/>
            </a:pPr>
            <a:r>
              <a:rPr lang="ru-RU" sz="1408" dirty="0"/>
              <a:t>Системное развитие </a:t>
            </a:r>
            <a:r>
              <a:rPr lang="ru-RU" sz="1408" b="1" dirty="0"/>
              <a:t>образовательной среды ИНТОСАИ</a:t>
            </a:r>
            <a:r>
              <a:rPr lang="en-US" sz="1408" dirty="0"/>
              <a:t>;</a:t>
            </a:r>
            <a:endParaRPr lang="ru-RU" sz="1408" dirty="0"/>
          </a:p>
          <a:p>
            <a:pPr marL="432854" lvl="1" indent="-185749" algn="just">
              <a:buFont typeface="Wingdings" pitchFamily="2" charset="2"/>
              <a:buChar char="q"/>
            </a:pPr>
            <a:r>
              <a:rPr lang="ru-RU" sz="1408" dirty="0"/>
              <a:t>Формирование </a:t>
            </a:r>
            <a:r>
              <a:rPr lang="ru-RU" sz="1408" b="1" dirty="0"/>
              <a:t>среды постоянного диалога</a:t>
            </a:r>
            <a:r>
              <a:rPr lang="en-US" sz="1408" dirty="0"/>
              <a:t>;</a:t>
            </a:r>
            <a:endParaRPr lang="ru-RU" sz="1408" dirty="0"/>
          </a:p>
          <a:p>
            <a:pPr marL="432854" lvl="1" indent="-185749" algn="just">
              <a:buFont typeface="Wingdings" pitchFamily="2" charset="2"/>
              <a:buChar char="q"/>
            </a:pPr>
            <a:r>
              <a:rPr lang="ru-RU" sz="1408" dirty="0"/>
              <a:t>Применение </a:t>
            </a:r>
            <a:r>
              <a:rPr lang="ru-RU" sz="1408" b="1" dirty="0"/>
              <a:t>стратегического подхода </a:t>
            </a:r>
            <a:r>
              <a:rPr lang="ru-RU" sz="1408" dirty="0"/>
              <a:t>при проведении государственного аудита</a:t>
            </a:r>
            <a:r>
              <a:rPr lang="en-US" sz="1408" dirty="0"/>
              <a:t>;</a:t>
            </a:r>
            <a:r>
              <a:rPr lang="ru-RU" sz="1408" dirty="0"/>
              <a:t> </a:t>
            </a:r>
          </a:p>
          <a:p>
            <a:pPr marL="432854" lvl="1" indent="-185749" algn="just">
              <a:buFont typeface="Wingdings" pitchFamily="2" charset="2"/>
              <a:buChar char="q"/>
            </a:pPr>
            <a:r>
              <a:rPr lang="ru-RU" sz="1408" dirty="0"/>
              <a:t>Развитие подходов к </a:t>
            </a:r>
            <a:r>
              <a:rPr lang="ru-RU" sz="1408" b="1" dirty="0"/>
              <a:t>использованию больших данных</a:t>
            </a:r>
            <a:r>
              <a:rPr lang="ru-RU" sz="1408" dirty="0"/>
              <a:t>, на которых основан аудит</a:t>
            </a:r>
            <a:r>
              <a:rPr lang="en-US" sz="1408" dirty="0"/>
              <a:t>,</a:t>
            </a:r>
            <a:r>
              <a:rPr lang="ru-RU" sz="1408" dirty="0"/>
              <a:t> выводы и рекомендации</a:t>
            </a:r>
            <a:r>
              <a:rPr lang="en-US" sz="1408" dirty="0"/>
              <a:t>;</a:t>
            </a:r>
            <a:endParaRPr lang="ru-RU" sz="1408" dirty="0"/>
          </a:p>
          <a:p>
            <a:pPr marL="432854" lvl="1" indent="-185749" algn="just">
              <a:buFont typeface="Wingdings" pitchFamily="2" charset="2"/>
              <a:buChar char="q"/>
            </a:pPr>
            <a:r>
              <a:rPr lang="ru-RU" sz="1408" dirty="0"/>
              <a:t>Развитие </a:t>
            </a:r>
            <a:r>
              <a:rPr lang="ru-RU" sz="1408" b="1" dirty="0"/>
              <a:t>принципа открытости данных</a:t>
            </a:r>
            <a:r>
              <a:rPr lang="en-US" sz="1408" dirty="0"/>
              <a:t>;</a:t>
            </a:r>
            <a:endParaRPr lang="ru-RU" sz="1408" dirty="0"/>
          </a:p>
          <a:p>
            <a:pPr marL="432854" lvl="1" indent="-185749" algn="just">
              <a:buFont typeface="Wingdings" pitchFamily="2" charset="2"/>
              <a:buChar char="q"/>
            </a:pPr>
            <a:r>
              <a:rPr lang="ru-RU" sz="1408" dirty="0"/>
              <a:t>Продолжение начатой в ИНТОСАИ работы по тематике </a:t>
            </a:r>
            <a:r>
              <a:rPr lang="ru-RU" sz="1408" b="1" dirty="0"/>
              <a:t>Целей устойчивого развития</a:t>
            </a:r>
            <a:r>
              <a:rPr lang="ru-RU" sz="1408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76284" y="1660063"/>
            <a:ext cx="6932603" cy="575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571" dirty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ПРЕДСЕДАТЕЛЬСТВО СЧЕТНОЙ ПАЛАТЫ РОССИЙСКОЙ ФЕДЕРАЦИИ В ИНТОСАИ</a:t>
            </a:r>
            <a:r>
              <a:rPr lang="en-US" sz="1571" dirty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1571" dirty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1571" dirty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2019 – 2022 </a:t>
            </a:r>
            <a:r>
              <a:rPr lang="ru-RU" sz="1571" dirty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ГГ.</a:t>
            </a:r>
          </a:p>
        </p:txBody>
      </p:sp>
    </p:spTree>
    <p:extLst>
      <p:ext uri="{BB962C8B-B14F-4D97-AF65-F5344CB8AC3E}">
        <p14:creationId xmlns:p14="http://schemas.microsoft.com/office/powerpoint/2010/main" val="63498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183A55C1-FA84-2744-B349-6FA74DD53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5719" y="696405"/>
            <a:ext cx="7473734" cy="71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 defTabSz="247178">
              <a:defRPr/>
            </a:pPr>
            <a:endParaRPr lang="ru-RU" sz="758" b="1" dirty="0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  <a:p>
            <a:pPr algn="ctr" defTabSz="247178">
              <a:defRPr/>
            </a:pPr>
            <a:r>
              <a:rPr lang="en-US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XXIII </a:t>
            </a:r>
            <a: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КОНГРЕСС ИНТОСАИ</a:t>
            </a:r>
            <a:b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</a:br>
            <a: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ДЕНЬ ПЯТЫЙ. 27 СЕНТЯБРЯ 2019 ГОДА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AFF67EE-9098-CE4F-8A6D-1BF306A106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190" y="767806"/>
            <a:ext cx="715209" cy="5739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E3FDB7E-E078-D44D-92E3-9A671D900E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6242" y="787632"/>
            <a:ext cx="476740" cy="4891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018372D-0A58-9A40-AE6C-8E24D24CC548}"/>
              </a:ext>
            </a:extLst>
          </p:cNvPr>
          <p:cNvSpPr txBox="1"/>
          <p:nvPr/>
        </p:nvSpPr>
        <p:spPr>
          <a:xfrm>
            <a:off x="9231559" y="899743"/>
            <a:ext cx="319679" cy="274949"/>
          </a:xfrm>
          <a:prstGeom prst="rect">
            <a:avLst/>
          </a:prstGeom>
          <a:noFill/>
        </p:spPr>
        <p:txBody>
          <a:bodyPr wrap="none" lIns="74156" tIns="37085" rIns="74156" bIns="37085" rtlCol="0" anchor="ctr" anchorCtr="0">
            <a:spAutoFit/>
          </a:bodyPr>
          <a:lstStyle/>
          <a:p>
            <a:pPr defTabSz="247178"/>
            <a:r>
              <a:rPr lang="ru-RU" sz="1300" dirty="0">
                <a:solidFill>
                  <a:prstClr val="black">
                    <a:lumMod val="95000"/>
                    <a:lumOff val="5000"/>
                  </a:prstClr>
                </a:solidFill>
              </a:rPr>
              <a:t>25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9D16ECB5-0FC2-8A48-9940-7C7FF1D143CE}"/>
              </a:ext>
            </a:extLst>
          </p:cNvPr>
          <p:cNvCxnSpPr/>
          <p:nvPr/>
        </p:nvCxnSpPr>
        <p:spPr>
          <a:xfrm>
            <a:off x="781" y="1518905"/>
            <a:ext cx="9900323" cy="0"/>
          </a:xfrm>
          <a:prstGeom prst="line">
            <a:avLst/>
          </a:prstGeom>
          <a:ln w="15875">
            <a:solidFill>
              <a:srgbClr val="DB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3">
            <a:extLst>
              <a:ext uri="{FF2B5EF4-FFF2-40B4-BE49-F238E27FC236}">
                <a16:creationId xmlns="" xmlns:a16="http://schemas.microsoft.com/office/drawing/2014/main" id="{3FB8E5A8-FF7E-2B49-8337-D959BF075FC2}"/>
              </a:ext>
            </a:extLst>
          </p:cNvPr>
          <p:cNvSpPr txBox="1">
            <a:spLocks/>
          </p:cNvSpPr>
          <p:nvPr/>
        </p:nvSpPr>
        <p:spPr>
          <a:xfrm>
            <a:off x="1917071" y="2602188"/>
            <a:ext cx="7384602" cy="23566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741517">
              <a:lnSpc>
                <a:spcPct val="150000"/>
              </a:lnSpc>
            </a:pPr>
            <a:endParaRPr lang="ru-RU" sz="1625" cap="all" dirty="0">
              <a:solidFill>
                <a:srgbClr val="232026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7400" y="1576191"/>
            <a:ext cx="6210371" cy="558360"/>
          </a:xfrm>
          <a:prstGeom prst="rect">
            <a:avLst/>
          </a:prstGeom>
          <a:noFill/>
        </p:spPr>
        <p:txBody>
          <a:bodyPr wrap="square" lIns="74156" tIns="37085" rIns="74156" bIns="37085" rtlCol="0">
            <a:spAutoFit/>
          </a:bodyPr>
          <a:lstStyle/>
          <a:p>
            <a:pPr defTabSz="247178"/>
            <a:r>
              <a:rPr lang="ru-RU" sz="1571" dirty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ОФИЦИАЛЬНЫЙ ПРИЕМ ОТ ИМЕНИ ПРЕДСЕДАТЕЛЯ СЧЕТНОЙ ПАЛАТЫ РФ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4023" y="1978716"/>
            <a:ext cx="4764326" cy="2763644"/>
          </a:xfrm>
          <a:prstGeom prst="rect">
            <a:avLst/>
          </a:prstGeom>
        </p:spPr>
        <p:txBody>
          <a:bodyPr wrap="square" lIns="74156" tIns="37085" rIns="74156" bIns="37085">
            <a:spAutoFit/>
          </a:bodyPr>
          <a:lstStyle/>
          <a:p>
            <a:pPr algn="just" defTabSz="247178"/>
            <a:r>
              <a:rPr lang="ru-RU" sz="1300" dirty="0">
                <a:solidFill>
                  <a:prstClr val="black"/>
                </a:solidFill>
              </a:rPr>
              <a:t>27 сентября в </a:t>
            </a:r>
            <a:r>
              <a:rPr lang="ru-RU" sz="1300" b="1" dirty="0">
                <a:solidFill>
                  <a:prstClr val="black"/>
                </a:solidFill>
              </a:rPr>
              <a:t>Государственном Кремлевском Дворце </a:t>
            </a:r>
            <a:r>
              <a:rPr lang="ru-RU" sz="1300" dirty="0">
                <a:solidFill>
                  <a:prstClr val="black"/>
                </a:solidFill>
              </a:rPr>
              <a:t>состоялся официальный прием от имени Председателя Счетной палаты РФ с церемонией присуждения премий:</a:t>
            </a:r>
            <a:endParaRPr lang="en-US" sz="1300" dirty="0">
              <a:solidFill>
                <a:prstClr val="black"/>
              </a:solidFill>
            </a:endParaRPr>
          </a:p>
          <a:p>
            <a:pPr marL="154482" indent="-154482" defTabSz="247178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300" dirty="0">
                <a:solidFill>
                  <a:prstClr val="black"/>
                </a:solidFill>
              </a:rPr>
              <a:t>Йорга </a:t>
            </a:r>
            <a:r>
              <a:rPr lang="ru-RU" sz="1300" dirty="0" err="1">
                <a:solidFill>
                  <a:prstClr val="black"/>
                </a:solidFill>
              </a:rPr>
              <a:t>Кандуша</a:t>
            </a:r>
            <a:endParaRPr lang="en-US" sz="1300" dirty="0">
              <a:solidFill>
                <a:prstClr val="black"/>
              </a:solidFill>
            </a:endParaRPr>
          </a:p>
          <a:p>
            <a:pPr marL="401655" lvl="1" indent="-154482" defTabSz="24717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300" b="1" u="sng" dirty="0">
                <a:solidFill>
                  <a:prstClr val="black"/>
                </a:solidFill>
              </a:rPr>
              <a:t>Лауреат: ВОА Коста-Рики</a:t>
            </a:r>
          </a:p>
          <a:p>
            <a:pPr marL="185381" indent="-185381" defTabSz="247178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300" dirty="0" err="1">
                <a:solidFill>
                  <a:prstClr val="black"/>
                </a:solidFill>
              </a:rPr>
              <a:t>Элмера</a:t>
            </a:r>
            <a:r>
              <a:rPr lang="ru-RU" sz="1300" dirty="0">
                <a:solidFill>
                  <a:prstClr val="black"/>
                </a:solidFill>
              </a:rPr>
              <a:t> </a:t>
            </a:r>
            <a:r>
              <a:rPr lang="ru-RU" sz="1300" dirty="0" err="1">
                <a:solidFill>
                  <a:prstClr val="black"/>
                </a:solidFill>
              </a:rPr>
              <a:t>Стаатса</a:t>
            </a:r>
            <a:endParaRPr lang="ru-RU" sz="1300" dirty="0">
              <a:solidFill>
                <a:prstClr val="black"/>
              </a:solidFill>
            </a:endParaRPr>
          </a:p>
          <a:p>
            <a:pPr marL="401655" lvl="1" indent="-154482" defTabSz="24717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300" b="1" u="sng" dirty="0">
                <a:solidFill>
                  <a:prstClr val="black"/>
                </a:solidFill>
              </a:rPr>
              <a:t>Лауреат: ВОА Нидерландов, США, Эквадора </a:t>
            </a:r>
          </a:p>
          <a:p>
            <a:pPr marL="154482" indent="-154482" defTabSz="247178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300" dirty="0">
                <a:solidFill>
                  <a:prstClr val="black"/>
                </a:solidFill>
              </a:rPr>
              <a:t>Молодые лидеры ВОА</a:t>
            </a:r>
          </a:p>
          <a:p>
            <a:pPr marL="401655" lvl="1" indent="-154482" defTabSz="24717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300" b="1" u="sng" dirty="0">
                <a:solidFill>
                  <a:prstClr val="black"/>
                </a:solidFill>
              </a:rPr>
              <a:t>Лауреат: ВОА Перу</a:t>
            </a:r>
            <a:endParaRPr lang="en-US" sz="1300" dirty="0">
              <a:solidFill>
                <a:prstClr val="black"/>
              </a:solidFill>
            </a:endParaRPr>
          </a:p>
          <a:p>
            <a:pPr defTabSz="247178"/>
            <a:endParaRPr lang="en-US" sz="1300" dirty="0">
              <a:solidFill>
                <a:prstClr val="black"/>
              </a:solidFill>
            </a:endParaRPr>
          </a:p>
          <a:p>
            <a:pPr defTabSz="247178"/>
            <a:endParaRPr lang="ru-RU" sz="572" dirty="0">
              <a:solidFill>
                <a:prstClr val="black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494" y="1916884"/>
            <a:ext cx="2036959" cy="1358719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3172" y="2164144"/>
            <a:ext cx="1436088" cy="1284106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258" y="3382520"/>
            <a:ext cx="1691322" cy="1316110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5159" y="3542961"/>
            <a:ext cx="1671875" cy="1165555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677" y="4554892"/>
            <a:ext cx="1733638" cy="1267684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0036" y="4267843"/>
            <a:ext cx="1394427" cy="1554734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8602" y="2701757"/>
            <a:ext cx="1939494" cy="1404644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Прямоугольник 23"/>
          <p:cNvSpPr/>
          <p:nvPr/>
        </p:nvSpPr>
        <p:spPr>
          <a:xfrm>
            <a:off x="4002923" y="4548284"/>
            <a:ext cx="4119100" cy="866778"/>
          </a:xfrm>
          <a:prstGeom prst="rect">
            <a:avLst/>
          </a:prstGeom>
        </p:spPr>
        <p:txBody>
          <a:bodyPr wrap="square" lIns="74156" tIns="37085" rIns="74156" bIns="37085">
            <a:spAutoFit/>
          </a:bodyPr>
          <a:lstStyle/>
          <a:p>
            <a:pPr defTabSz="247178"/>
            <a:endParaRPr lang="ru-RU" sz="1246" dirty="0">
              <a:solidFill>
                <a:prstClr val="black"/>
              </a:solidFill>
            </a:endParaRPr>
          </a:p>
          <a:p>
            <a:pPr defTabSz="247178"/>
            <a:r>
              <a:rPr lang="ru-RU" sz="1300" dirty="0">
                <a:solidFill>
                  <a:prstClr val="black"/>
                </a:solidFill>
              </a:rPr>
              <a:t>Перед собравшимися выступили </a:t>
            </a:r>
            <a:r>
              <a:rPr lang="ru-RU" sz="1300" b="1" dirty="0">
                <a:solidFill>
                  <a:prstClr val="black"/>
                </a:solidFill>
              </a:rPr>
              <a:t>балалаечник-виртуоз Алексей </a:t>
            </a:r>
            <a:r>
              <a:rPr lang="ru-RU" sz="1300" b="1" dirty="0" err="1">
                <a:solidFill>
                  <a:prstClr val="black"/>
                </a:solidFill>
              </a:rPr>
              <a:t>Архиповский</a:t>
            </a:r>
            <a:r>
              <a:rPr lang="ru-RU" sz="1300" dirty="0">
                <a:solidFill>
                  <a:prstClr val="black"/>
                </a:solidFill>
              </a:rPr>
              <a:t> и </a:t>
            </a:r>
            <a:r>
              <a:rPr lang="ru-RU" sz="1300" b="1" dirty="0">
                <a:solidFill>
                  <a:prstClr val="black"/>
                </a:solidFill>
              </a:rPr>
              <a:t>Московский государственный академический театр танца «Гжель».</a:t>
            </a:r>
          </a:p>
        </p:txBody>
      </p:sp>
    </p:spTree>
    <p:extLst>
      <p:ext uri="{BB962C8B-B14F-4D97-AF65-F5344CB8AC3E}">
        <p14:creationId xmlns:p14="http://schemas.microsoft.com/office/powerpoint/2010/main" val="182094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183A55C1-FA84-2744-B349-6FA74DD53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7735" y="526622"/>
            <a:ext cx="7473734" cy="1500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 defTabSz="247178">
              <a:defRPr/>
            </a:pPr>
            <a:endParaRPr lang="ru-RU" sz="1950" b="1" dirty="0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  <a:p>
            <a:pPr algn="ctr" defTabSz="247178">
              <a:defRPr/>
            </a:pPr>
            <a:r>
              <a:rPr lang="en-US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XXIII </a:t>
            </a:r>
            <a: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КОНГРЕСС ИНТОСАИ</a:t>
            </a:r>
            <a:b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</a:br>
            <a: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ДВУСТОРОННИЕ ВСТРЕЧИ ПРЕДСЕДАТЕЛЯ СЧЕТНОЙ ПАЛАТЫ</a:t>
            </a:r>
          </a:p>
          <a:p>
            <a:pPr algn="ctr" defTabSz="247178">
              <a:defRPr/>
            </a:pPr>
            <a: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/>
            </a:r>
            <a:b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</a:br>
            <a:endParaRPr lang="ru-RU" sz="1950" b="1" dirty="0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AFF67EE-9098-CE4F-8A6D-1BF306A106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190" y="767806"/>
            <a:ext cx="715209" cy="5739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E3FDB7E-E078-D44D-92E3-9A671D900E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6242" y="787632"/>
            <a:ext cx="476740" cy="4891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018372D-0A58-9A40-AE6C-8E24D24CC548}"/>
              </a:ext>
            </a:extLst>
          </p:cNvPr>
          <p:cNvSpPr txBox="1"/>
          <p:nvPr/>
        </p:nvSpPr>
        <p:spPr>
          <a:xfrm>
            <a:off x="9231559" y="899743"/>
            <a:ext cx="319679" cy="274949"/>
          </a:xfrm>
          <a:prstGeom prst="rect">
            <a:avLst/>
          </a:prstGeom>
          <a:noFill/>
        </p:spPr>
        <p:txBody>
          <a:bodyPr wrap="none" lIns="74156" tIns="37085" rIns="74156" bIns="37085" rtlCol="0" anchor="ctr" anchorCtr="0">
            <a:spAutoFit/>
          </a:bodyPr>
          <a:lstStyle/>
          <a:p>
            <a:pPr defTabSz="247178"/>
            <a:r>
              <a:rPr lang="ru-RU" sz="1300" dirty="0">
                <a:solidFill>
                  <a:prstClr val="black">
                    <a:lumMod val="95000"/>
                    <a:lumOff val="5000"/>
                  </a:prstClr>
                </a:solidFill>
              </a:rPr>
              <a:t>26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9D16ECB5-0FC2-8A48-9940-7C7FF1D143CE}"/>
              </a:ext>
            </a:extLst>
          </p:cNvPr>
          <p:cNvCxnSpPr/>
          <p:nvPr/>
        </p:nvCxnSpPr>
        <p:spPr>
          <a:xfrm>
            <a:off x="781" y="1518905"/>
            <a:ext cx="9900323" cy="0"/>
          </a:xfrm>
          <a:prstGeom prst="line">
            <a:avLst/>
          </a:prstGeom>
          <a:ln w="15875">
            <a:solidFill>
              <a:srgbClr val="DB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3">
            <a:extLst>
              <a:ext uri="{FF2B5EF4-FFF2-40B4-BE49-F238E27FC236}">
                <a16:creationId xmlns="" xmlns:a16="http://schemas.microsoft.com/office/drawing/2014/main" id="{3FB8E5A8-FF7E-2B49-8337-D959BF075FC2}"/>
              </a:ext>
            </a:extLst>
          </p:cNvPr>
          <p:cNvSpPr txBox="1">
            <a:spLocks/>
          </p:cNvSpPr>
          <p:nvPr/>
        </p:nvSpPr>
        <p:spPr>
          <a:xfrm>
            <a:off x="1917071" y="2602188"/>
            <a:ext cx="7384602" cy="23566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741517">
              <a:lnSpc>
                <a:spcPct val="150000"/>
              </a:lnSpc>
            </a:pPr>
            <a:endParaRPr lang="ru-RU" sz="1625" cap="all" dirty="0">
              <a:solidFill>
                <a:srgbClr val="232026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13876" y="1659583"/>
            <a:ext cx="6904405" cy="508218"/>
          </a:xfrm>
          <a:prstGeom prst="rect">
            <a:avLst/>
          </a:prstGeom>
        </p:spPr>
        <p:txBody>
          <a:bodyPr wrap="square" lIns="74156" tIns="37085" rIns="74156" bIns="37085">
            <a:spAutoFit/>
          </a:bodyPr>
          <a:lstStyle/>
          <a:p>
            <a:pPr algn="ctr" defTabSz="247178"/>
            <a:r>
              <a:rPr lang="ru-RU" sz="1408" b="1" dirty="0">
                <a:solidFill>
                  <a:srgbClr val="4472C4"/>
                </a:solidFill>
              </a:rPr>
              <a:t>11 ДВУСТОРОННИХ ВСТРЕЧ </a:t>
            </a:r>
            <a:r>
              <a:rPr lang="ru-RU" sz="1408" dirty="0">
                <a:solidFill>
                  <a:prstClr val="black"/>
                </a:solidFill>
              </a:rPr>
              <a:t>с ВОА Армении, Великобритании, Дании, Ирана, Кубы, Монголии, Словении, США, Южной Кореи, Франции и Европейской Счетной палаты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52021" y="2923285"/>
            <a:ext cx="2833116" cy="298679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74156" tIns="37085" rIns="74156" bIns="37085" rtlCol="0" anchor="ctr"/>
          <a:lstStyle/>
          <a:p>
            <a:pPr algn="ctr" defTabSz="247178"/>
            <a:r>
              <a:rPr lang="ru-RU" sz="1083" b="1" i="1" dirty="0">
                <a:solidFill>
                  <a:prstClr val="white"/>
                </a:solidFill>
              </a:rPr>
              <a:t>Темы: </a:t>
            </a:r>
          </a:p>
          <a:p>
            <a:pPr marL="154482" indent="-154482" defTabSz="247178">
              <a:buFont typeface="Wingdings" panose="05000000000000000000" pitchFamily="2" charset="2"/>
              <a:buChar char="Ø"/>
            </a:pPr>
            <a:r>
              <a:rPr lang="ru-RU" sz="1083" i="1" dirty="0">
                <a:solidFill>
                  <a:prstClr val="white"/>
                </a:solidFill>
              </a:rPr>
              <a:t>Трансформация деятельности ВОА</a:t>
            </a:r>
          </a:p>
          <a:p>
            <a:pPr marL="154482" indent="-154482" defTabSz="247178">
              <a:buFont typeface="Wingdings" panose="05000000000000000000" pitchFamily="2" charset="2"/>
              <a:buChar char="Ø"/>
            </a:pPr>
            <a:r>
              <a:rPr lang="ru-RU" sz="1083" i="1" dirty="0">
                <a:solidFill>
                  <a:prstClr val="white"/>
                </a:solidFill>
              </a:rPr>
              <a:t>Судебные и прокурорские полномочия ВОА </a:t>
            </a:r>
          </a:p>
          <a:p>
            <a:pPr marL="154482" indent="-154482" defTabSz="247178">
              <a:buFont typeface="Wingdings" panose="05000000000000000000" pitchFamily="2" charset="2"/>
              <a:buChar char="Ø"/>
            </a:pPr>
            <a:r>
              <a:rPr lang="ru-RU" sz="1083" i="1" dirty="0">
                <a:solidFill>
                  <a:prstClr val="white"/>
                </a:solidFill>
              </a:rPr>
              <a:t>Стратегический аудит </a:t>
            </a:r>
          </a:p>
          <a:p>
            <a:pPr marL="154482" indent="-154482" defTabSz="247178">
              <a:buFont typeface="Wingdings" panose="05000000000000000000" pitchFamily="2" charset="2"/>
              <a:buChar char="Ø"/>
            </a:pPr>
            <a:r>
              <a:rPr lang="ru-RU" sz="1083" i="1" dirty="0">
                <a:solidFill>
                  <a:prstClr val="white"/>
                </a:solidFill>
              </a:rPr>
              <a:t>Цифровизация, анализ «больших» данных, IT и дистанционный аудит</a:t>
            </a:r>
          </a:p>
          <a:p>
            <a:pPr marL="154482" indent="-154482" defTabSz="247178">
              <a:buFont typeface="Wingdings" panose="05000000000000000000" pitchFamily="2" charset="2"/>
              <a:buChar char="Ø"/>
            </a:pPr>
            <a:r>
              <a:rPr lang="ru-RU" sz="1083" i="1" dirty="0">
                <a:solidFill>
                  <a:prstClr val="white"/>
                </a:solidFill>
              </a:rPr>
              <a:t>Стратегическое планирование</a:t>
            </a:r>
          </a:p>
          <a:p>
            <a:pPr marL="154482" indent="-154482" defTabSz="247178">
              <a:buFont typeface="Wingdings" panose="05000000000000000000" pitchFamily="2" charset="2"/>
              <a:buChar char="Ø"/>
            </a:pPr>
            <a:r>
              <a:rPr lang="ru-RU" sz="1083" i="1" dirty="0">
                <a:solidFill>
                  <a:prstClr val="white"/>
                </a:solidFill>
              </a:rPr>
              <a:t>Методология, инструменты самооценки, контроль и оценка качества итоговых документов ВОА</a:t>
            </a:r>
          </a:p>
          <a:p>
            <a:pPr marL="154482" indent="-154482" defTabSz="247178">
              <a:buFont typeface="Wingdings" panose="05000000000000000000" pitchFamily="2" charset="2"/>
              <a:buChar char="Ø"/>
            </a:pPr>
            <a:r>
              <a:rPr lang="ru-RU" sz="1083" i="1" dirty="0">
                <a:solidFill>
                  <a:prstClr val="white"/>
                </a:solidFill>
              </a:rPr>
              <a:t>Развитие человеческого капитала, повышение квалификации кадров</a:t>
            </a:r>
          </a:p>
          <a:p>
            <a:pPr marL="154482" indent="-154482" defTabSz="247178">
              <a:buFont typeface="Wingdings" panose="05000000000000000000" pitchFamily="2" charset="2"/>
              <a:buChar char="Ø"/>
            </a:pPr>
            <a:r>
              <a:rPr lang="ru-RU" sz="1083" i="1" dirty="0">
                <a:solidFill>
                  <a:prstClr val="white"/>
                </a:solidFill>
              </a:rPr>
              <a:t>Аудит в области защиты окружающей среды</a:t>
            </a:r>
          </a:p>
          <a:p>
            <a:pPr marL="154482" indent="-154482" defTabSz="247178">
              <a:buFont typeface="Wingdings" panose="05000000000000000000" pitchFamily="2" charset="2"/>
              <a:buChar char="Ø"/>
            </a:pPr>
            <a:r>
              <a:rPr lang="ru-RU" sz="1083" i="1" dirty="0">
                <a:solidFill>
                  <a:prstClr val="white"/>
                </a:solidFill>
              </a:rPr>
              <a:t>Аудит в сфере культуры</a:t>
            </a:r>
          </a:p>
          <a:p>
            <a:pPr marL="154482" indent="-154482" defTabSz="247178">
              <a:buFont typeface="Wingdings" panose="05000000000000000000" pitchFamily="2" charset="2"/>
              <a:buChar char="Ø"/>
            </a:pPr>
            <a:endParaRPr lang="ru-RU" sz="572" dirty="0">
              <a:solidFill>
                <a:prstClr val="white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177" y="4029310"/>
            <a:ext cx="2927749" cy="1631661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Прямоугольник 21"/>
          <p:cNvSpPr/>
          <p:nvPr/>
        </p:nvSpPr>
        <p:spPr>
          <a:xfrm>
            <a:off x="3131691" y="2781325"/>
            <a:ext cx="3580549" cy="1875387"/>
          </a:xfrm>
          <a:prstGeom prst="rect">
            <a:avLst/>
          </a:prstGeom>
        </p:spPr>
        <p:txBody>
          <a:bodyPr wrap="square" lIns="74156" tIns="37085" rIns="74156" bIns="37085">
            <a:spAutoFit/>
          </a:bodyPr>
          <a:lstStyle/>
          <a:p>
            <a:pPr algn="ctr" defTabSz="247178"/>
            <a:r>
              <a:rPr lang="ru-RU" sz="1300" b="1" u="sng" dirty="0">
                <a:solidFill>
                  <a:prstClr val="black"/>
                </a:solidFill>
              </a:rPr>
              <a:t>ДОГОВОРЕННОСТИ (ОБМЕН ОПЫТОМ): </a:t>
            </a:r>
          </a:p>
          <a:p>
            <a:pPr defTabSz="247178"/>
            <a:endParaRPr lang="ru-RU" sz="1300" dirty="0">
              <a:solidFill>
                <a:prstClr val="black"/>
              </a:solidFill>
            </a:endParaRPr>
          </a:p>
          <a:p>
            <a:pPr marL="154482" indent="-154482" algn="just" defTabSz="247178">
              <a:buFont typeface="Wingdings" panose="05000000000000000000" pitchFamily="2" charset="2"/>
              <a:buChar char="q"/>
            </a:pPr>
            <a:r>
              <a:rPr lang="ru-RU" sz="1300" dirty="0">
                <a:solidFill>
                  <a:prstClr val="black"/>
                </a:solidFill>
              </a:rPr>
              <a:t>Визиты </a:t>
            </a:r>
            <a:r>
              <a:rPr lang="ru-RU" sz="1300" b="1" dirty="0">
                <a:solidFill>
                  <a:prstClr val="black"/>
                </a:solidFill>
              </a:rPr>
              <a:t>Счетной палаты в 2020 году </a:t>
            </a:r>
            <a:r>
              <a:rPr lang="ru-RU" sz="1300" dirty="0">
                <a:solidFill>
                  <a:prstClr val="black"/>
                </a:solidFill>
              </a:rPr>
              <a:t>в ВОА Великобритании, Южной Кореи, Дании, Словении, а также в Европейскую Счетную палату; в </a:t>
            </a:r>
            <a:r>
              <a:rPr lang="ru-RU" sz="1300" b="1" dirty="0">
                <a:solidFill>
                  <a:prstClr val="black"/>
                </a:solidFill>
              </a:rPr>
              <a:t>2021 году </a:t>
            </a:r>
            <a:r>
              <a:rPr lang="ru-RU" sz="1300" dirty="0">
                <a:solidFill>
                  <a:prstClr val="black"/>
                </a:solidFill>
              </a:rPr>
              <a:t>– в ВОА Ирана;</a:t>
            </a:r>
          </a:p>
          <a:p>
            <a:pPr marL="154482" indent="-154482" algn="just" defTabSz="247178">
              <a:buFont typeface="Wingdings" panose="05000000000000000000" pitchFamily="2" charset="2"/>
              <a:buChar char="q"/>
            </a:pPr>
            <a:endParaRPr lang="ru-RU" sz="1300" dirty="0">
              <a:solidFill>
                <a:prstClr val="black"/>
              </a:solidFill>
            </a:endParaRPr>
          </a:p>
          <a:p>
            <a:pPr marL="154482" indent="-154482" algn="just" defTabSz="247178">
              <a:buFont typeface="Wingdings" panose="05000000000000000000" pitchFamily="2" charset="2"/>
              <a:buChar char="q"/>
            </a:pPr>
            <a:r>
              <a:rPr lang="ru-RU" sz="1300" b="1" dirty="0">
                <a:solidFill>
                  <a:prstClr val="black"/>
                </a:solidFill>
              </a:rPr>
              <a:t>Визиты в Москву </a:t>
            </a:r>
            <a:r>
              <a:rPr lang="ru-RU" sz="1300" dirty="0">
                <a:solidFill>
                  <a:prstClr val="black"/>
                </a:solidFill>
              </a:rPr>
              <a:t>в 2019 году </a:t>
            </a:r>
            <a:r>
              <a:rPr lang="ru-RU" sz="1300" b="1" dirty="0">
                <a:solidFill>
                  <a:prstClr val="black"/>
                </a:solidFill>
              </a:rPr>
              <a:t>ВОА США </a:t>
            </a:r>
            <a:r>
              <a:rPr lang="ru-RU" sz="1300" dirty="0">
                <a:solidFill>
                  <a:prstClr val="black"/>
                </a:solidFill>
              </a:rPr>
              <a:t>и </a:t>
            </a:r>
            <a:r>
              <a:rPr lang="ru-RU" sz="1300" b="1" dirty="0">
                <a:solidFill>
                  <a:prstClr val="black"/>
                </a:solidFill>
              </a:rPr>
              <a:t>Франции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950" y="2468201"/>
            <a:ext cx="2597310" cy="1591828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587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183A55C1-FA84-2744-B349-6FA74DD53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5719" y="91914"/>
            <a:ext cx="7473734" cy="1917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 defTabSz="247178">
              <a:defRPr/>
            </a:pPr>
            <a:endParaRPr lang="ru-RU" sz="758" b="1" dirty="0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  <a:p>
            <a:pPr algn="ctr" defTabSz="247178">
              <a:defRPr/>
            </a:pPr>
            <a:endParaRPr lang="ru-RU" sz="1950" b="1" dirty="0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  <a:p>
            <a:pPr algn="ctr" defTabSz="247178">
              <a:defRPr/>
            </a:pPr>
            <a:endParaRPr lang="ru-RU" sz="1950" b="1" dirty="0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  <a:p>
            <a:pPr algn="ctr" defTabSz="247178">
              <a:defRPr/>
            </a:pPr>
            <a:r>
              <a:rPr lang="en-US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XXIII </a:t>
            </a:r>
            <a: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КОНГРЕСС ИНТОСАИ</a:t>
            </a:r>
            <a:b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</a:br>
            <a: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ДВУСТОРОННИЕ ВСТРЕЧИ ПРЕДСЕДАТЕЛЯ СЧЕТНОЙ ПАЛАТЫ</a:t>
            </a:r>
          </a:p>
          <a:p>
            <a:pPr algn="ctr" defTabSz="247178">
              <a:defRPr/>
            </a:pPr>
            <a: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/>
            </a:r>
            <a:b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</a:br>
            <a:endParaRPr lang="ru-RU" sz="1950" b="1" dirty="0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AFF67EE-9098-CE4F-8A6D-1BF306A106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190" y="767806"/>
            <a:ext cx="715209" cy="5739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E3FDB7E-E078-D44D-92E3-9A671D900E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6242" y="787632"/>
            <a:ext cx="476740" cy="4891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018372D-0A58-9A40-AE6C-8E24D24CC548}"/>
              </a:ext>
            </a:extLst>
          </p:cNvPr>
          <p:cNvSpPr txBox="1"/>
          <p:nvPr/>
        </p:nvSpPr>
        <p:spPr>
          <a:xfrm>
            <a:off x="9231559" y="899743"/>
            <a:ext cx="319679" cy="274949"/>
          </a:xfrm>
          <a:prstGeom prst="rect">
            <a:avLst/>
          </a:prstGeom>
          <a:noFill/>
        </p:spPr>
        <p:txBody>
          <a:bodyPr wrap="none" lIns="74156" tIns="37085" rIns="74156" bIns="37085" rtlCol="0" anchor="ctr" anchorCtr="0">
            <a:spAutoFit/>
          </a:bodyPr>
          <a:lstStyle/>
          <a:p>
            <a:pPr defTabSz="247178"/>
            <a:r>
              <a:rPr lang="ru-RU" sz="1300" dirty="0">
                <a:solidFill>
                  <a:prstClr val="black">
                    <a:lumMod val="95000"/>
                    <a:lumOff val="5000"/>
                  </a:prstClr>
                </a:solidFill>
              </a:rPr>
              <a:t>27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9D16ECB5-0FC2-8A48-9940-7C7FF1D143CE}"/>
              </a:ext>
            </a:extLst>
          </p:cNvPr>
          <p:cNvCxnSpPr/>
          <p:nvPr/>
        </p:nvCxnSpPr>
        <p:spPr>
          <a:xfrm>
            <a:off x="781" y="1518905"/>
            <a:ext cx="9900323" cy="0"/>
          </a:xfrm>
          <a:prstGeom prst="line">
            <a:avLst/>
          </a:prstGeom>
          <a:ln w="15875">
            <a:solidFill>
              <a:srgbClr val="DB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3">
            <a:extLst>
              <a:ext uri="{FF2B5EF4-FFF2-40B4-BE49-F238E27FC236}">
                <a16:creationId xmlns="" xmlns:a16="http://schemas.microsoft.com/office/drawing/2014/main" id="{3FB8E5A8-FF7E-2B49-8337-D959BF075FC2}"/>
              </a:ext>
            </a:extLst>
          </p:cNvPr>
          <p:cNvSpPr txBox="1">
            <a:spLocks/>
          </p:cNvSpPr>
          <p:nvPr/>
        </p:nvSpPr>
        <p:spPr>
          <a:xfrm>
            <a:off x="1917071" y="2602188"/>
            <a:ext cx="7384602" cy="23566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741517">
              <a:lnSpc>
                <a:spcPct val="150000"/>
              </a:lnSpc>
            </a:pPr>
            <a:endParaRPr lang="ru-RU" sz="1625" cap="all" dirty="0">
              <a:solidFill>
                <a:srgbClr val="232026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98840" y="1708703"/>
            <a:ext cx="4634450" cy="274949"/>
          </a:xfrm>
          <a:prstGeom prst="rect">
            <a:avLst/>
          </a:prstGeom>
        </p:spPr>
        <p:txBody>
          <a:bodyPr wrap="none" lIns="74156" tIns="37085" rIns="74156" bIns="37085">
            <a:spAutoFit/>
          </a:bodyPr>
          <a:lstStyle/>
          <a:p>
            <a:pPr defTabSz="247178"/>
            <a:r>
              <a:rPr lang="ru-RU" sz="1300" b="1" u="sng" dirty="0">
                <a:solidFill>
                  <a:prstClr val="black"/>
                </a:solidFill>
              </a:rPr>
              <a:t>ДОГОВОРЕННОСТИ (СОВМЕСТНЫЕ/ПАРАЛЛЕЛЬНЫЕ АУДИТЫ):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64803" y="2530144"/>
            <a:ext cx="4595137" cy="2575579"/>
          </a:xfrm>
          <a:prstGeom prst="rect">
            <a:avLst/>
          </a:prstGeom>
        </p:spPr>
        <p:txBody>
          <a:bodyPr wrap="square" lIns="74156" tIns="37085" rIns="74156" bIns="37085">
            <a:spAutoFit/>
          </a:bodyPr>
          <a:lstStyle/>
          <a:p>
            <a:pPr marL="154482" indent="-154482" algn="just" defTabSz="247178">
              <a:buFont typeface="Wingdings" panose="05000000000000000000" pitchFamily="2" charset="2"/>
              <a:buChar char="q"/>
            </a:pPr>
            <a:r>
              <a:rPr lang="ru-RU" sz="1354" b="1" dirty="0">
                <a:solidFill>
                  <a:prstClr val="black"/>
                </a:solidFill>
              </a:rPr>
              <a:t>ВОА Кубы: проведение параллельных проверок </a:t>
            </a:r>
            <a:r>
              <a:rPr lang="ru-RU" sz="1354" dirty="0">
                <a:solidFill>
                  <a:prstClr val="black"/>
                </a:solidFill>
              </a:rPr>
              <a:t>в области гражданской авиации (2021 г.) и по тематике энергетики (2020 г.)</a:t>
            </a:r>
          </a:p>
          <a:p>
            <a:pPr marL="185381" indent="-185381" algn="just" defTabSz="247178">
              <a:buFont typeface="Wingdings" panose="05000000000000000000" pitchFamily="2" charset="2"/>
              <a:buChar char="q"/>
            </a:pPr>
            <a:endParaRPr lang="ru-RU" sz="1354" dirty="0">
              <a:solidFill>
                <a:prstClr val="black"/>
              </a:solidFill>
            </a:endParaRPr>
          </a:p>
          <a:p>
            <a:pPr marL="185381" indent="-185381" algn="just" defTabSz="247178">
              <a:buFont typeface="Wingdings" panose="05000000000000000000" pitchFamily="2" charset="2"/>
              <a:buChar char="q"/>
            </a:pPr>
            <a:r>
              <a:rPr lang="ru-RU" sz="1354" b="1" dirty="0">
                <a:solidFill>
                  <a:prstClr val="black"/>
                </a:solidFill>
              </a:rPr>
              <a:t>ВОА Армении: </a:t>
            </a:r>
            <a:r>
              <a:rPr lang="ru-RU" sz="1354" dirty="0">
                <a:solidFill>
                  <a:prstClr val="black"/>
                </a:solidFill>
              </a:rPr>
              <a:t>совместное заседание руководящих органов ВОА России, Армении, Белоруссии, Казахстана и Киргизии по результатам совместной проверки по тематике таможенных пошлин (ЕАЭС) </a:t>
            </a:r>
            <a:r>
              <a:rPr lang="ru-RU" sz="1354" b="1" dirty="0">
                <a:solidFill>
                  <a:prstClr val="black"/>
                </a:solidFill>
              </a:rPr>
              <a:t>в ноябре 2019 года в г. Ереване</a:t>
            </a:r>
          </a:p>
          <a:p>
            <a:pPr marL="185381" indent="-185381" algn="just" defTabSz="247178">
              <a:buFont typeface="Wingdings" panose="05000000000000000000" pitchFamily="2" charset="2"/>
              <a:buChar char="q"/>
            </a:pPr>
            <a:endParaRPr lang="ru-RU" sz="1354" dirty="0">
              <a:solidFill>
                <a:prstClr val="black"/>
              </a:solidFill>
            </a:endParaRPr>
          </a:p>
          <a:p>
            <a:pPr marL="185381" indent="-185381" algn="just" defTabSz="247178">
              <a:buFont typeface="Wingdings" panose="05000000000000000000" pitchFamily="2" charset="2"/>
              <a:buChar char="q"/>
            </a:pPr>
            <a:r>
              <a:rPr lang="ru-RU" sz="1354" b="1" dirty="0">
                <a:solidFill>
                  <a:prstClr val="black"/>
                </a:solidFill>
              </a:rPr>
              <a:t>ВОА Монголии и Ирана: проработать предложения </a:t>
            </a:r>
            <a:r>
              <a:rPr lang="ru-RU" sz="1354" dirty="0">
                <a:solidFill>
                  <a:prstClr val="black"/>
                </a:solidFill>
              </a:rPr>
              <a:t>по проведению аудитов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5267" y="2251152"/>
            <a:ext cx="3767715" cy="2495384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550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183A55C1-FA84-2744-B349-6FA74DD53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5719" y="91914"/>
            <a:ext cx="7473734" cy="1917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 defTabSz="247275">
              <a:defRPr/>
            </a:pPr>
            <a:endParaRPr lang="ru-RU" sz="758" b="1" dirty="0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  <a:p>
            <a:pPr algn="ctr" defTabSz="247275">
              <a:defRPr/>
            </a:pPr>
            <a:endParaRPr lang="ru-RU" sz="1950" b="1" dirty="0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  <a:p>
            <a:pPr algn="ctr" defTabSz="247275">
              <a:defRPr/>
            </a:pPr>
            <a:endParaRPr lang="ru-RU" sz="1950" b="1" dirty="0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  <a:p>
            <a:pPr algn="ctr" defTabSz="247275">
              <a:defRPr/>
            </a:pPr>
            <a:r>
              <a:rPr lang="en-US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XXIII </a:t>
            </a:r>
            <a: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КОНГРЕСС ИНТОСАИ</a:t>
            </a:r>
            <a:b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</a:br>
            <a: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ДВУСТОРОННИЕ ВСТРЕЧИ ПРЕДСЕДАТЕЛЯ СЧЕТНОЙ ПАЛАТЫ</a:t>
            </a:r>
          </a:p>
          <a:p>
            <a:pPr algn="ctr" defTabSz="247275">
              <a:defRPr/>
            </a:pPr>
            <a: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/>
            </a:r>
            <a:b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</a:br>
            <a:endParaRPr lang="ru-RU" sz="1950" b="1" dirty="0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AFF67EE-9098-CE4F-8A6D-1BF306A106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190" y="767806"/>
            <a:ext cx="715209" cy="5739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E3FDB7E-E078-D44D-92E3-9A671D900E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6238" y="787632"/>
            <a:ext cx="476740" cy="4891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018372D-0A58-9A40-AE6C-8E24D24CC548}"/>
              </a:ext>
            </a:extLst>
          </p:cNvPr>
          <p:cNvSpPr txBox="1"/>
          <p:nvPr/>
        </p:nvSpPr>
        <p:spPr>
          <a:xfrm>
            <a:off x="9231560" y="899730"/>
            <a:ext cx="319739" cy="274975"/>
          </a:xfrm>
          <a:prstGeom prst="rect">
            <a:avLst/>
          </a:prstGeom>
          <a:noFill/>
        </p:spPr>
        <p:txBody>
          <a:bodyPr wrap="none" lIns="74186" tIns="37098" rIns="74186" bIns="37098" rtlCol="0" anchor="ctr" anchorCtr="0">
            <a:spAutoFit/>
          </a:bodyPr>
          <a:lstStyle/>
          <a:p>
            <a:pPr defTabSz="247275"/>
            <a:r>
              <a:rPr lang="ru-RU" sz="1300" dirty="0">
                <a:solidFill>
                  <a:prstClr val="black">
                    <a:lumMod val="95000"/>
                    <a:lumOff val="5000"/>
                  </a:prstClr>
                </a:solidFill>
              </a:rPr>
              <a:t>28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9D16ECB5-0FC2-8A48-9940-7C7FF1D143CE}"/>
              </a:ext>
            </a:extLst>
          </p:cNvPr>
          <p:cNvCxnSpPr/>
          <p:nvPr/>
        </p:nvCxnSpPr>
        <p:spPr>
          <a:xfrm>
            <a:off x="777" y="1518905"/>
            <a:ext cx="9900323" cy="0"/>
          </a:xfrm>
          <a:prstGeom prst="line">
            <a:avLst/>
          </a:prstGeom>
          <a:ln w="15875">
            <a:solidFill>
              <a:srgbClr val="DB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3">
            <a:extLst>
              <a:ext uri="{FF2B5EF4-FFF2-40B4-BE49-F238E27FC236}">
                <a16:creationId xmlns="" xmlns:a16="http://schemas.microsoft.com/office/drawing/2014/main" id="{3FB8E5A8-FF7E-2B49-8337-D959BF075FC2}"/>
              </a:ext>
            </a:extLst>
          </p:cNvPr>
          <p:cNvSpPr txBox="1">
            <a:spLocks/>
          </p:cNvSpPr>
          <p:nvPr/>
        </p:nvSpPr>
        <p:spPr>
          <a:xfrm>
            <a:off x="1917071" y="2602185"/>
            <a:ext cx="7384602" cy="23566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741813">
              <a:lnSpc>
                <a:spcPct val="150000"/>
              </a:lnSpc>
            </a:pPr>
            <a:endParaRPr lang="ru-RU" sz="1625" cap="all" dirty="0">
              <a:solidFill>
                <a:srgbClr val="232026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27070" y="1643008"/>
            <a:ext cx="3367433" cy="274975"/>
          </a:xfrm>
          <a:prstGeom prst="rect">
            <a:avLst/>
          </a:prstGeom>
        </p:spPr>
        <p:txBody>
          <a:bodyPr wrap="none" lIns="74186" tIns="37098" rIns="74186" bIns="37098">
            <a:spAutoFit/>
          </a:bodyPr>
          <a:lstStyle/>
          <a:p>
            <a:pPr defTabSz="247275"/>
            <a:r>
              <a:rPr lang="ru-RU" sz="1300" b="1" u="sng" dirty="0">
                <a:solidFill>
                  <a:prstClr val="black"/>
                </a:solidFill>
              </a:rPr>
              <a:t>ПОДПИСАНЫ ДВУСТОРОННИЕ ДОКУМЕНТЫ: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457474" y="2455130"/>
            <a:ext cx="4713866" cy="3075742"/>
          </a:xfrm>
          <a:prstGeom prst="rect">
            <a:avLst/>
          </a:prstGeom>
        </p:spPr>
        <p:txBody>
          <a:bodyPr wrap="square" lIns="74186" tIns="37098" rIns="74186" bIns="37098">
            <a:spAutoFit/>
          </a:bodyPr>
          <a:lstStyle/>
          <a:p>
            <a:pPr marL="154544" indent="-154544" algn="just" defTabSz="247275">
              <a:buFont typeface="Wingdings" panose="05000000000000000000" pitchFamily="2" charset="2"/>
              <a:buChar char="q"/>
            </a:pPr>
            <a:r>
              <a:rPr lang="ru-RU" sz="1300" dirty="0">
                <a:solidFill>
                  <a:prstClr val="black"/>
                </a:solidFill>
              </a:rPr>
              <a:t>Меморандум о взаимопонимании с </a:t>
            </a:r>
            <a:r>
              <a:rPr lang="ru-RU" sz="1300" b="1" dirty="0">
                <a:solidFill>
                  <a:prstClr val="black"/>
                </a:solidFill>
              </a:rPr>
              <a:t>ВОА США</a:t>
            </a:r>
            <a:r>
              <a:rPr lang="ru-RU" sz="1300" dirty="0">
                <a:solidFill>
                  <a:prstClr val="black"/>
                </a:solidFill>
              </a:rPr>
              <a:t> в области сотрудничества (24 сентября 2019 года). Главная цель – создать рамки для обмена опытом и развития лучших практик аудита обеих стран. Меморандум также позволяет ВОА двух стран проводить </a:t>
            </a:r>
            <a:r>
              <a:rPr lang="ru-RU" sz="1300" b="1" dirty="0">
                <a:solidFill>
                  <a:prstClr val="black"/>
                </a:solidFill>
              </a:rPr>
              <a:t>совместные и параллельные проверки.</a:t>
            </a:r>
          </a:p>
          <a:p>
            <a:pPr marL="154544" indent="-154544" algn="just" defTabSz="247275">
              <a:buFont typeface="Wingdings" panose="05000000000000000000" pitchFamily="2" charset="2"/>
              <a:buChar char="q"/>
            </a:pPr>
            <a:endParaRPr lang="ru-RU" sz="1300" dirty="0">
              <a:solidFill>
                <a:prstClr val="black"/>
              </a:solidFill>
            </a:endParaRPr>
          </a:p>
          <a:p>
            <a:pPr marL="154544" indent="-154544" algn="just" defTabSz="247275">
              <a:buFont typeface="Wingdings" panose="05000000000000000000" pitchFamily="2" charset="2"/>
              <a:buChar char="q"/>
            </a:pPr>
            <a:r>
              <a:rPr lang="ru-RU" sz="1300" dirty="0">
                <a:solidFill>
                  <a:prstClr val="black"/>
                </a:solidFill>
              </a:rPr>
              <a:t>Соглашение с </a:t>
            </a:r>
            <a:r>
              <a:rPr lang="ru-RU" sz="1300" b="1" dirty="0">
                <a:solidFill>
                  <a:prstClr val="black"/>
                </a:solidFill>
              </a:rPr>
              <a:t>ВОА Словении </a:t>
            </a:r>
            <a:r>
              <a:rPr lang="ru-RU" sz="1300" dirty="0">
                <a:solidFill>
                  <a:prstClr val="black"/>
                </a:solidFill>
              </a:rPr>
              <a:t>о проведении параллельного аудита в области культуры, науки и образования (27 сентября 2019 года). Сроки проведения: </a:t>
            </a:r>
            <a:r>
              <a:rPr lang="ru-RU" sz="1300" b="1" dirty="0">
                <a:solidFill>
                  <a:prstClr val="black"/>
                </a:solidFill>
              </a:rPr>
              <a:t>декабрь 2019 г. – июль 2020 г.</a:t>
            </a:r>
          </a:p>
          <a:p>
            <a:pPr algn="just" defTabSz="247275"/>
            <a:endParaRPr lang="ru-RU" sz="1300" dirty="0">
              <a:solidFill>
                <a:prstClr val="black"/>
              </a:solidFill>
            </a:endParaRPr>
          </a:p>
          <a:p>
            <a:pPr marL="154544" indent="-154544" algn="just" defTabSz="247275">
              <a:buFont typeface="Wingdings" panose="05000000000000000000" pitchFamily="2" charset="2"/>
              <a:buChar char="q"/>
            </a:pPr>
            <a:r>
              <a:rPr lang="ru-RU" sz="1300" dirty="0">
                <a:solidFill>
                  <a:prstClr val="black"/>
                </a:solidFill>
              </a:rPr>
              <a:t>Соглашение с </a:t>
            </a:r>
            <a:r>
              <a:rPr lang="ru-RU" sz="1300" b="1" dirty="0">
                <a:solidFill>
                  <a:prstClr val="black"/>
                </a:solidFill>
              </a:rPr>
              <a:t>ВОА Армении </a:t>
            </a:r>
            <a:r>
              <a:rPr lang="ru-RU" sz="1300" dirty="0">
                <a:solidFill>
                  <a:prstClr val="black"/>
                </a:solidFill>
              </a:rPr>
              <a:t>о проведении совместной проверки деятельности Российско-Армянского (Славянского) университета (27 сентября 2019 года). Сроки проведения: </a:t>
            </a:r>
            <a:r>
              <a:rPr lang="ru-RU" sz="1300" b="1" dirty="0">
                <a:solidFill>
                  <a:prstClr val="black"/>
                </a:solidFill>
              </a:rPr>
              <a:t>август 2020 г. – февраль 2021 г.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308" y="2068654"/>
            <a:ext cx="3608015" cy="2399700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413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183A55C1-FA84-2744-B349-6FA74DD53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059" y="531542"/>
            <a:ext cx="7473734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 defTabSz="247275">
              <a:defRPr/>
            </a:pPr>
            <a:endParaRPr lang="ru-RU" sz="1950" b="1" dirty="0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  <a:p>
            <a:pPr algn="ctr" defTabSz="247275">
              <a:defRPr/>
            </a:pPr>
            <a:r>
              <a:rPr lang="en-US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XXIII </a:t>
            </a:r>
            <a: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КОНГРЕСС ИНТОСАИ</a:t>
            </a:r>
            <a:b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</a:br>
            <a: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ДВУСТОРОННИЕ ВСТРЕЧИ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AFF67EE-9098-CE4F-8A6D-1BF306A106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190" y="767806"/>
            <a:ext cx="715209" cy="5739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E3FDB7E-E078-D44D-92E3-9A671D900E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6238" y="787632"/>
            <a:ext cx="476740" cy="4891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018372D-0A58-9A40-AE6C-8E24D24CC548}"/>
              </a:ext>
            </a:extLst>
          </p:cNvPr>
          <p:cNvSpPr txBox="1"/>
          <p:nvPr/>
        </p:nvSpPr>
        <p:spPr>
          <a:xfrm>
            <a:off x="9231560" y="899730"/>
            <a:ext cx="319739" cy="274975"/>
          </a:xfrm>
          <a:prstGeom prst="rect">
            <a:avLst/>
          </a:prstGeom>
          <a:noFill/>
        </p:spPr>
        <p:txBody>
          <a:bodyPr wrap="none" lIns="74186" tIns="37098" rIns="74186" bIns="37098" rtlCol="0" anchor="ctr" anchorCtr="0">
            <a:spAutoFit/>
          </a:bodyPr>
          <a:lstStyle/>
          <a:p>
            <a:pPr defTabSz="247275"/>
            <a:r>
              <a:rPr lang="ru-RU" sz="1300" dirty="0">
                <a:solidFill>
                  <a:prstClr val="black">
                    <a:lumMod val="95000"/>
                    <a:lumOff val="5000"/>
                  </a:prstClr>
                </a:solidFill>
              </a:rPr>
              <a:t>29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9D16ECB5-0FC2-8A48-9940-7C7FF1D143CE}"/>
              </a:ext>
            </a:extLst>
          </p:cNvPr>
          <p:cNvCxnSpPr/>
          <p:nvPr/>
        </p:nvCxnSpPr>
        <p:spPr>
          <a:xfrm>
            <a:off x="777" y="1518905"/>
            <a:ext cx="9900323" cy="0"/>
          </a:xfrm>
          <a:prstGeom prst="line">
            <a:avLst/>
          </a:prstGeom>
          <a:ln w="15875">
            <a:solidFill>
              <a:srgbClr val="DB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3">
            <a:extLst>
              <a:ext uri="{FF2B5EF4-FFF2-40B4-BE49-F238E27FC236}">
                <a16:creationId xmlns="" xmlns:a16="http://schemas.microsoft.com/office/drawing/2014/main" id="{3FB8E5A8-FF7E-2B49-8337-D959BF075FC2}"/>
              </a:ext>
            </a:extLst>
          </p:cNvPr>
          <p:cNvSpPr txBox="1">
            <a:spLocks/>
          </p:cNvSpPr>
          <p:nvPr/>
        </p:nvSpPr>
        <p:spPr>
          <a:xfrm>
            <a:off x="1917071" y="2607423"/>
            <a:ext cx="7384602" cy="23566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741813">
              <a:lnSpc>
                <a:spcPct val="150000"/>
              </a:lnSpc>
            </a:pPr>
            <a:endParaRPr lang="ru-RU" sz="1625" cap="all" dirty="0">
              <a:solidFill>
                <a:srgbClr val="232026"/>
              </a:solidFill>
              <a:latin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0170" y="1588825"/>
            <a:ext cx="8571403" cy="1508518"/>
          </a:xfrm>
          <a:prstGeom prst="rect">
            <a:avLst/>
          </a:prstGeom>
        </p:spPr>
        <p:txBody>
          <a:bodyPr wrap="square" lIns="74186" tIns="37098" rIns="74186" bIns="37098">
            <a:spAutoFit/>
          </a:bodyPr>
          <a:lstStyle/>
          <a:p>
            <a:pPr algn="ctr" defTabSz="247275"/>
            <a:r>
              <a:rPr lang="ru-RU" sz="1408" b="1" u="sng" dirty="0">
                <a:solidFill>
                  <a:prstClr val="black"/>
                </a:solidFill>
              </a:rPr>
              <a:t>8 ДВУСТОРОННИХ ВСТРЕЧ: </a:t>
            </a:r>
          </a:p>
          <a:p>
            <a:pPr algn="ctr" defTabSz="247275"/>
            <a:endParaRPr lang="ru-RU" sz="1408" b="1" u="sng" dirty="0">
              <a:solidFill>
                <a:prstClr val="black"/>
              </a:solidFill>
            </a:endParaRPr>
          </a:p>
          <a:p>
            <a:pPr marL="185453" indent="-185453" algn="just" defTabSz="247275">
              <a:buFont typeface="Wingdings" panose="05000000000000000000" pitchFamily="2" charset="2"/>
              <a:buChar char="q"/>
            </a:pPr>
            <a:r>
              <a:rPr lang="ru-RU" sz="1300" b="1" dirty="0">
                <a:solidFill>
                  <a:prstClr val="black"/>
                </a:solidFill>
              </a:rPr>
              <a:t>ВОА Турции и Бразилии </a:t>
            </a:r>
            <a:r>
              <a:rPr lang="ru-RU" sz="1300" dirty="0">
                <a:solidFill>
                  <a:prstClr val="black"/>
                </a:solidFill>
              </a:rPr>
              <a:t>(аудитор </a:t>
            </a:r>
            <a:r>
              <a:rPr lang="ru-RU" sz="1300" dirty="0" err="1">
                <a:solidFill>
                  <a:prstClr val="black"/>
                </a:solidFill>
              </a:rPr>
              <a:t>Блинова</a:t>
            </a:r>
            <a:r>
              <a:rPr lang="ru-RU" sz="1300" dirty="0">
                <a:solidFill>
                  <a:prstClr val="black"/>
                </a:solidFill>
              </a:rPr>
              <a:t> Т.В.)</a:t>
            </a:r>
          </a:p>
          <a:p>
            <a:pPr marL="185453" indent="-185453" algn="just" defTabSz="247275">
              <a:buFont typeface="Wingdings" panose="05000000000000000000" pitchFamily="2" charset="2"/>
              <a:buChar char="q"/>
            </a:pPr>
            <a:r>
              <a:rPr lang="ru-RU" sz="1300" b="1" dirty="0">
                <a:solidFill>
                  <a:prstClr val="black"/>
                </a:solidFill>
              </a:rPr>
              <a:t>ВОА Франции</a:t>
            </a:r>
            <a:r>
              <a:rPr lang="ru-RU" sz="1300" dirty="0">
                <a:solidFill>
                  <a:prstClr val="black"/>
                </a:solidFill>
              </a:rPr>
              <a:t> (директор Департамента Косьяненко А.В.)</a:t>
            </a:r>
          </a:p>
          <a:p>
            <a:pPr marL="185453" indent="-185453" algn="just" defTabSz="247275">
              <a:buFont typeface="Wingdings" panose="05000000000000000000" pitchFamily="2" charset="2"/>
              <a:buChar char="q"/>
            </a:pPr>
            <a:r>
              <a:rPr lang="ru-RU" sz="1300" b="1" dirty="0">
                <a:solidFill>
                  <a:prstClr val="black"/>
                </a:solidFill>
              </a:rPr>
              <a:t>ВОА США и Бразилии </a:t>
            </a:r>
            <a:r>
              <a:rPr lang="ru-RU" sz="1300" dirty="0">
                <a:solidFill>
                  <a:prstClr val="black"/>
                </a:solidFill>
              </a:rPr>
              <a:t>(директор Департамента Суханов А.В.)</a:t>
            </a:r>
          </a:p>
          <a:p>
            <a:pPr marL="185453" indent="-185453" algn="just" defTabSz="247275">
              <a:buFont typeface="Wingdings" panose="05000000000000000000" pitchFamily="2" charset="2"/>
              <a:buChar char="q"/>
            </a:pPr>
            <a:r>
              <a:rPr lang="ru-RU" sz="1300" b="1" dirty="0">
                <a:solidFill>
                  <a:prstClr val="black"/>
                </a:solidFill>
              </a:rPr>
              <a:t>ВОА Австралии и Китая </a:t>
            </a:r>
            <a:r>
              <a:rPr lang="ru-RU" sz="1300" dirty="0">
                <a:solidFill>
                  <a:prstClr val="black"/>
                </a:solidFill>
              </a:rPr>
              <a:t>(директор Департамента Петров М.В.)</a:t>
            </a:r>
          </a:p>
          <a:p>
            <a:pPr marL="185453" indent="-185453" algn="just" defTabSz="247275">
              <a:buFont typeface="Wingdings" panose="05000000000000000000" pitchFamily="2" charset="2"/>
              <a:buChar char="q"/>
            </a:pPr>
            <a:r>
              <a:rPr lang="ru-RU" sz="1300" b="1" dirty="0">
                <a:solidFill>
                  <a:prstClr val="black"/>
                </a:solidFill>
              </a:rPr>
              <a:t>ВОА Молдовы</a:t>
            </a:r>
            <a:r>
              <a:rPr lang="ru-RU" sz="1300" dirty="0">
                <a:solidFill>
                  <a:prstClr val="black"/>
                </a:solidFill>
              </a:rPr>
              <a:t> (директор Департамента Махмутов Т.А.)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60170" y="3158021"/>
            <a:ext cx="8511198" cy="975167"/>
          </a:xfrm>
          <a:prstGeom prst="rect">
            <a:avLst/>
          </a:prstGeom>
        </p:spPr>
        <p:txBody>
          <a:bodyPr wrap="square" lIns="74186" tIns="37098" rIns="74186" bIns="37098">
            <a:spAutoFit/>
          </a:bodyPr>
          <a:lstStyle/>
          <a:p>
            <a:pPr marL="185749" indent="-185749" algn="just" defTabSz="247275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300" b="1" u="sng" dirty="0">
                <a:solidFill>
                  <a:srgbClr val="4472C4">
                    <a:lumMod val="75000"/>
                  </a:srgbClr>
                </a:solidFill>
              </a:rPr>
              <a:t>ВОА Бразилии, Турции и Франции</a:t>
            </a:r>
            <a:r>
              <a:rPr lang="ru-RU" sz="1300" b="1" dirty="0">
                <a:solidFill>
                  <a:srgbClr val="4472C4">
                    <a:lumMod val="75000"/>
                  </a:srgbClr>
                </a:solidFill>
              </a:rPr>
              <a:t>: судебные полномочия ВОА, стратегический аудит и стратегия развития ВОА </a:t>
            </a:r>
          </a:p>
          <a:p>
            <a:pPr marL="185749" indent="-185749" algn="just" defTabSz="247275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300" b="1" u="sng" dirty="0">
                <a:solidFill>
                  <a:srgbClr val="4472C4">
                    <a:lumMod val="75000"/>
                  </a:srgbClr>
                </a:solidFill>
              </a:rPr>
              <a:t>ВОА Бразилии и США</a:t>
            </a:r>
            <a:r>
              <a:rPr lang="ru-RU" sz="1300" b="1" dirty="0">
                <a:solidFill>
                  <a:srgbClr val="4472C4">
                    <a:lumMod val="75000"/>
                  </a:srgbClr>
                </a:solidFill>
              </a:rPr>
              <a:t>: развитие человеческого капитала, повышение квалификации кадров </a:t>
            </a:r>
          </a:p>
          <a:p>
            <a:pPr marL="185749" indent="-185749" algn="just" defTabSz="247275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300" b="1" u="sng" dirty="0">
                <a:solidFill>
                  <a:srgbClr val="4472C4">
                    <a:lumMod val="75000"/>
                  </a:srgbClr>
                </a:solidFill>
              </a:rPr>
              <a:t>ВОА Австралии и Китая</a:t>
            </a:r>
            <a:r>
              <a:rPr lang="ru-RU" sz="1300" b="1" dirty="0">
                <a:solidFill>
                  <a:srgbClr val="4472C4">
                    <a:lumMod val="75000"/>
                  </a:srgbClr>
                </a:solidFill>
              </a:rPr>
              <a:t>: </a:t>
            </a:r>
            <a:r>
              <a:rPr lang="ru-RU" sz="1300" b="1" dirty="0" err="1">
                <a:solidFill>
                  <a:srgbClr val="4472C4">
                    <a:lumMod val="75000"/>
                  </a:srgbClr>
                </a:solidFill>
              </a:rPr>
              <a:t>цифровизация</a:t>
            </a:r>
            <a:r>
              <a:rPr lang="ru-RU" sz="1300" b="1" dirty="0">
                <a:solidFill>
                  <a:srgbClr val="4472C4">
                    <a:lumMod val="75000"/>
                  </a:srgbClr>
                </a:solidFill>
              </a:rPr>
              <a:t>, анализ «больших» данных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098730" y="4303793"/>
            <a:ext cx="1694283" cy="291583"/>
          </a:xfrm>
          <a:prstGeom prst="rect">
            <a:avLst/>
          </a:prstGeom>
        </p:spPr>
        <p:txBody>
          <a:bodyPr wrap="none" lIns="74186" tIns="37098" rIns="74186" bIns="37098">
            <a:spAutoFit/>
          </a:bodyPr>
          <a:lstStyle/>
          <a:p>
            <a:pPr algn="ctr" defTabSz="247275"/>
            <a:r>
              <a:rPr lang="ru-RU" sz="1408" b="1" u="sng" dirty="0">
                <a:solidFill>
                  <a:prstClr val="black"/>
                </a:solidFill>
              </a:rPr>
              <a:t>ДОГОВОРЕННОСТИ: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60170" y="4647046"/>
            <a:ext cx="8817310" cy="1058523"/>
          </a:xfrm>
          <a:prstGeom prst="rect">
            <a:avLst/>
          </a:prstGeom>
        </p:spPr>
        <p:txBody>
          <a:bodyPr wrap="square" lIns="74186" tIns="37098" rIns="74186" bIns="37098">
            <a:spAutoFit/>
          </a:bodyPr>
          <a:lstStyle/>
          <a:p>
            <a:pPr marL="185749" indent="-185749" defTabSz="247275">
              <a:buFont typeface="Wingdings" pitchFamily="2" charset="2"/>
              <a:buChar char="§"/>
            </a:pPr>
            <a:r>
              <a:rPr lang="ru-RU" sz="1300" b="1" dirty="0">
                <a:solidFill>
                  <a:prstClr val="black"/>
                </a:solidFill>
              </a:rPr>
              <a:t>ВОА Франции </a:t>
            </a:r>
            <a:r>
              <a:rPr lang="ru-RU" sz="1300" dirty="0">
                <a:solidFill>
                  <a:prstClr val="black"/>
                </a:solidFill>
              </a:rPr>
              <a:t>предложил провести </a:t>
            </a:r>
            <a:r>
              <a:rPr lang="ru-RU" sz="1300" b="1" dirty="0">
                <a:solidFill>
                  <a:prstClr val="black"/>
                </a:solidFill>
              </a:rPr>
              <a:t>в Москве </a:t>
            </a:r>
            <a:r>
              <a:rPr lang="ru-RU" sz="1300" dirty="0">
                <a:solidFill>
                  <a:prstClr val="black"/>
                </a:solidFill>
              </a:rPr>
              <a:t>очередное заседание </a:t>
            </a:r>
            <a:r>
              <a:rPr lang="ru-RU" sz="1300" b="1" dirty="0">
                <a:solidFill>
                  <a:prstClr val="black"/>
                </a:solidFill>
              </a:rPr>
              <a:t>Рабочей группы ИНТОСАИ по оценке государственной политики и программ (WGEPPP)</a:t>
            </a:r>
          </a:p>
          <a:p>
            <a:pPr marL="185749" indent="-185749" defTabSz="247275">
              <a:buFont typeface="Wingdings" pitchFamily="2" charset="2"/>
              <a:buChar char="§"/>
            </a:pPr>
            <a:endParaRPr lang="ru-RU" sz="596" dirty="0">
              <a:solidFill>
                <a:prstClr val="black"/>
              </a:solidFill>
            </a:endParaRPr>
          </a:p>
          <a:p>
            <a:pPr marL="185749" indent="-185749" defTabSz="247275">
              <a:buFont typeface="Wingdings" pitchFamily="2" charset="2"/>
              <a:buChar char="§"/>
            </a:pPr>
            <a:r>
              <a:rPr lang="ru-RU" sz="1300" b="1" dirty="0">
                <a:solidFill>
                  <a:prstClr val="black"/>
                </a:solidFill>
              </a:rPr>
              <a:t>ВОА Китая: </a:t>
            </a:r>
            <a:r>
              <a:rPr lang="ru-RU" sz="1300" dirty="0">
                <a:solidFill>
                  <a:prstClr val="black"/>
                </a:solidFill>
              </a:rPr>
              <a:t>двусторонний семинар в формате видеоконференцсвязи по вопросам </a:t>
            </a:r>
            <a:r>
              <a:rPr lang="ru-RU" sz="1300" dirty="0" err="1">
                <a:solidFill>
                  <a:prstClr val="black"/>
                </a:solidFill>
              </a:rPr>
              <a:t>цифровизации</a:t>
            </a:r>
            <a:endParaRPr lang="ru-RU" sz="1300" dirty="0">
              <a:solidFill>
                <a:prstClr val="black"/>
              </a:solidFill>
            </a:endParaRPr>
          </a:p>
          <a:p>
            <a:pPr marL="185749" indent="-185749" defTabSz="247275">
              <a:buFont typeface="Wingdings" pitchFamily="2" charset="2"/>
              <a:buChar char="§"/>
            </a:pPr>
            <a:endParaRPr lang="ru-RU" sz="596" dirty="0">
              <a:solidFill>
                <a:prstClr val="black"/>
              </a:solidFill>
            </a:endParaRPr>
          </a:p>
          <a:p>
            <a:pPr marL="185749" indent="-185749" defTabSz="247275">
              <a:buFont typeface="Wingdings" pitchFamily="2" charset="2"/>
              <a:buChar char="§"/>
            </a:pPr>
            <a:r>
              <a:rPr lang="ru-RU" sz="1300" b="1" dirty="0">
                <a:solidFill>
                  <a:prstClr val="black"/>
                </a:solidFill>
              </a:rPr>
              <a:t>ВОА Молдовы: обмен опытом в многостороннем формате </a:t>
            </a:r>
            <a:r>
              <a:rPr lang="ru-RU" sz="1300" dirty="0">
                <a:solidFill>
                  <a:prstClr val="black"/>
                </a:solidFill>
              </a:rPr>
              <a:t>в рамках взаимодействия ВОА СНГ, аудиты</a:t>
            </a:r>
          </a:p>
        </p:txBody>
      </p:sp>
    </p:spTree>
    <p:extLst>
      <p:ext uri="{BB962C8B-B14F-4D97-AF65-F5344CB8AC3E}">
        <p14:creationId xmlns:p14="http://schemas.microsoft.com/office/powerpoint/2010/main" val="417337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E3FDB7E-E078-D44D-92E3-9A671D900E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6862" y="787632"/>
            <a:ext cx="476814" cy="4891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018372D-0A58-9A40-AE6C-8E24D24CC548}"/>
              </a:ext>
            </a:extLst>
          </p:cNvPr>
          <p:cNvSpPr txBox="1"/>
          <p:nvPr/>
        </p:nvSpPr>
        <p:spPr>
          <a:xfrm>
            <a:off x="9232220" y="912260"/>
            <a:ext cx="184761" cy="249955"/>
          </a:xfrm>
          <a:prstGeom prst="rect">
            <a:avLst/>
          </a:prstGeom>
          <a:noFill/>
        </p:spPr>
        <p:txBody>
          <a:bodyPr wrap="none" lIns="49418" tIns="24709" rIns="49418" bIns="24709" rtlCol="0" anchor="ctr" anchorCtr="0">
            <a:spAutoFit/>
          </a:bodyPr>
          <a:lstStyle/>
          <a:p>
            <a:r>
              <a:rPr lang="ru-RU" sz="1300" dirty="0">
                <a:solidFill>
                  <a:prstClr val="black">
                    <a:lumMod val="95000"/>
                    <a:lumOff val="5000"/>
                  </a:prstClr>
                </a:solidFill>
              </a:rPr>
              <a:t>3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9D16ECB5-0FC2-8A48-9940-7C7FF1D143CE}"/>
              </a:ext>
            </a:extLst>
          </p:cNvPr>
          <p:cNvCxnSpPr/>
          <p:nvPr/>
        </p:nvCxnSpPr>
        <p:spPr>
          <a:xfrm>
            <a:off x="18" y="1518905"/>
            <a:ext cx="9901851" cy="0"/>
          </a:xfrm>
          <a:prstGeom prst="line">
            <a:avLst/>
          </a:prstGeom>
          <a:ln w="15875">
            <a:solidFill>
              <a:srgbClr val="DB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710065" y="767807"/>
            <a:ext cx="6481757" cy="950147"/>
          </a:xfrm>
          <a:prstGeom prst="rect">
            <a:avLst/>
          </a:prstGeom>
        </p:spPr>
        <p:txBody>
          <a:bodyPr wrap="square" lIns="49418" tIns="24709" rIns="49418" bIns="24709">
            <a:spAutoFit/>
          </a:bodyPr>
          <a:lstStyle/>
          <a:p>
            <a:pPr algn="ctr"/>
            <a:r>
              <a:rPr lang="en-US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XXIII</a:t>
            </a:r>
            <a: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 КОНГРЕСС ИНТОСАИ</a:t>
            </a:r>
            <a:b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</a:br>
            <a: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ДЕНЬ ПЕРВЫЙ. 23 СЕНТЯБРЯ 2019 ГОДА </a:t>
            </a:r>
          </a:p>
          <a:p>
            <a:pPr algn="ctr"/>
            <a:endParaRPr lang="en-US" sz="1950" b="1" dirty="0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AFF67EE-9098-CE4F-8A6D-1BF306A106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04" y="767806"/>
            <a:ext cx="715320" cy="5739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5386" y="1596133"/>
            <a:ext cx="5837945" cy="491688"/>
          </a:xfrm>
          <a:prstGeom prst="rect">
            <a:avLst/>
          </a:prstGeom>
          <a:noFill/>
        </p:spPr>
        <p:txBody>
          <a:bodyPr wrap="square" lIns="49418" tIns="24709" rIns="49418" bIns="24709" rtlCol="0">
            <a:spAutoFit/>
          </a:bodyPr>
          <a:lstStyle/>
          <a:p>
            <a:r>
              <a:rPr lang="ru-RU" sz="157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ЗАСЕДАНИЕ КОМИТЕТА ПО ПРОФЕССИОНАЛЬНЫМ СТАНДАРТАМ</a:t>
            </a:r>
            <a:r>
              <a:rPr lang="ru-RU" sz="13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13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ru-RU" sz="13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7768" y="2159139"/>
            <a:ext cx="2565012" cy="1709581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783" y="3895358"/>
            <a:ext cx="2119861" cy="1412888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4435" y="2740369"/>
            <a:ext cx="1967813" cy="1383166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494950" y="2092899"/>
            <a:ext cx="4799419" cy="3050722"/>
          </a:xfrm>
          <a:prstGeom prst="rect">
            <a:avLst/>
          </a:prstGeom>
        </p:spPr>
        <p:txBody>
          <a:bodyPr wrap="square" lIns="49418" tIns="24709" rIns="49418" bIns="24709">
            <a:spAutoFit/>
          </a:bodyPr>
          <a:lstStyle/>
          <a:p>
            <a:pPr marL="154436" indent="-154436" algn="just"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300" dirty="0"/>
              <a:t>Представлена </a:t>
            </a:r>
            <a:r>
              <a:rPr lang="ru-RU" sz="1300" b="1" dirty="0"/>
              <a:t>новая структура</a:t>
            </a:r>
            <a:r>
              <a:rPr lang="ru-RU" sz="1300" dirty="0"/>
              <a:t> системы профессиональных документов ИНТОСАИ</a:t>
            </a:r>
            <a:r>
              <a:rPr lang="en-US" sz="1300" dirty="0"/>
              <a:t>: </a:t>
            </a:r>
            <a:r>
              <a:rPr lang="ru-RU" sz="1300" b="1" dirty="0"/>
              <a:t>INTOSAI-P</a:t>
            </a:r>
            <a:r>
              <a:rPr lang="ru-RU" sz="1300" dirty="0"/>
              <a:t> (основополагающие документы), </a:t>
            </a:r>
            <a:r>
              <a:rPr lang="ru-RU" sz="1300" b="1" dirty="0"/>
              <a:t>ISSAI</a:t>
            </a:r>
            <a:r>
              <a:rPr lang="ru-RU" sz="1300" dirty="0"/>
              <a:t> (основные принципы проведения всех видов государственного аудита), </a:t>
            </a:r>
            <a:r>
              <a:rPr lang="ru-RU" sz="1300" b="1" dirty="0"/>
              <a:t>GUID</a:t>
            </a:r>
            <a:r>
              <a:rPr lang="ru-RU" sz="1300" dirty="0"/>
              <a:t> (руководства по проведению различных видов аудита), </a:t>
            </a:r>
            <a:r>
              <a:rPr lang="ru-RU" sz="1300" b="1" dirty="0"/>
              <a:t>COMP</a:t>
            </a:r>
            <a:r>
              <a:rPr lang="ru-RU" sz="1300" dirty="0"/>
              <a:t> (стандарты по компетенциям)</a:t>
            </a:r>
            <a:endParaRPr lang="en-US" sz="1300" dirty="0"/>
          </a:p>
          <a:p>
            <a:pPr marL="154436" indent="-154436" algn="just"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q"/>
            </a:pPr>
            <a:endParaRPr lang="en-US" sz="1300" dirty="0"/>
          </a:p>
          <a:p>
            <a:pPr marL="154436" indent="-154436" algn="just"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300" b="1" dirty="0"/>
              <a:t>26 профессиональных документов </a:t>
            </a:r>
            <a:r>
              <a:rPr lang="ru-RU" sz="1300" dirty="0"/>
              <a:t>ИНТОСАИ находятся </a:t>
            </a:r>
            <a:r>
              <a:rPr lang="en-US" sz="1300" dirty="0"/>
              <a:t/>
            </a:r>
            <a:br>
              <a:rPr lang="en-US" sz="1300" dirty="0"/>
            </a:br>
            <a:r>
              <a:rPr lang="ru-RU" sz="1300" dirty="0"/>
              <a:t>в процессе пересмотра</a:t>
            </a:r>
          </a:p>
          <a:p>
            <a:pPr marL="154436" indent="-154436" algn="just"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q"/>
            </a:pPr>
            <a:endParaRPr lang="en-US" sz="1300" dirty="0"/>
          </a:p>
          <a:p>
            <a:pPr marL="154436" indent="-154436" algn="just"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300" dirty="0"/>
              <a:t>Презентована обновленная версия веб-сайта </a:t>
            </a:r>
            <a:r>
              <a:rPr lang="ru-RU" sz="1300" b="1" dirty="0"/>
              <a:t>issai.org</a:t>
            </a:r>
            <a:endParaRPr lang="en-US" sz="1300" b="1" dirty="0"/>
          </a:p>
          <a:p>
            <a:pPr marL="154436" indent="-154436" algn="just"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q"/>
            </a:pPr>
            <a:endParaRPr lang="ru-RU" sz="1300" dirty="0"/>
          </a:p>
          <a:p>
            <a:pPr marL="154436" indent="-154436" algn="just"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300" dirty="0"/>
              <a:t>С 2020 года вступает в силу </a:t>
            </a:r>
            <a:r>
              <a:rPr lang="ru-RU" sz="1300" b="1" dirty="0"/>
              <a:t>новый План </a:t>
            </a:r>
            <a:r>
              <a:rPr lang="ru-RU" sz="1300" dirty="0"/>
              <a:t>стратегического развития системы профессиональных документов ИНТОСАИ до 2022 года, в котором обозначены основные приоритеты развития документов ИНТОСАИ</a:t>
            </a:r>
          </a:p>
        </p:txBody>
      </p:sp>
    </p:spTree>
    <p:extLst>
      <p:ext uri="{BB962C8B-B14F-4D97-AF65-F5344CB8AC3E}">
        <p14:creationId xmlns:p14="http://schemas.microsoft.com/office/powerpoint/2010/main" val="195956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183A55C1-FA84-2744-B349-6FA74DD53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7631" y="249667"/>
            <a:ext cx="7473734" cy="161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 defTabSz="247275">
              <a:defRPr/>
            </a:pPr>
            <a:endParaRPr lang="ru-RU" sz="758" b="1" dirty="0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  <a:p>
            <a:pPr algn="ctr" defTabSz="247275">
              <a:defRPr/>
            </a:pPr>
            <a:endParaRPr lang="ru-RU" sz="1950" b="1" dirty="0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  <a:p>
            <a:pPr algn="ctr" defTabSz="247275">
              <a:defRPr/>
            </a:pPr>
            <a:endParaRPr lang="ru-RU" sz="1950" b="1" dirty="0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  <a:p>
            <a:pPr algn="ctr" defTabSz="247275">
              <a:defRPr/>
            </a:pPr>
            <a:r>
              <a:rPr lang="en-US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XXIII </a:t>
            </a:r>
            <a: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КОНГРЕСС ИНТОСАИ</a:t>
            </a:r>
            <a:b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</a:br>
            <a: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/>
            </a:r>
            <a:b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</a:br>
            <a:endParaRPr lang="ru-RU" sz="1950" b="1" dirty="0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AFF67EE-9098-CE4F-8A6D-1BF306A106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190" y="767806"/>
            <a:ext cx="715209" cy="5739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E3FDB7E-E078-D44D-92E3-9A671D900E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6238" y="787632"/>
            <a:ext cx="476740" cy="4891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018372D-0A58-9A40-AE6C-8E24D24CC548}"/>
              </a:ext>
            </a:extLst>
          </p:cNvPr>
          <p:cNvSpPr txBox="1"/>
          <p:nvPr/>
        </p:nvSpPr>
        <p:spPr>
          <a:xfrm>
            <a:off x="9231560" y="899730"/>
            <a:ext cx="319739" cy="274975"/>
          </a:xfrm>
          <a:prstGeom prst="rect">
            <a:avLst/>
          </a:prstGeom>
          <a:noFill/>
        </p:spPr>
        <p:txBody>
          <a:bodyPr wrap="none" lIns="74186" tIns="37098" rIns="74186" bIns="37098" rtlCol="0" anchor="ctr" anchorCtr="0">
            <a:spAutoFit/>
          </a:bodyPr>
          <a:lstStyle/>
          <a:p>
            <a:pPr defTabSz="247275"/>
            <a:r>
              <a:rPr lang="ru-RU" sz="1300" dirty="0">
                <a:solidFill>
                  <a:prstClr val="black">
                    <a:lumMod val="95000"/>
                    <a:lumOff val="5000"/>
                  </a:prstClr>
                </a:solidFill>
              </a:rPr>
              <a:t>30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9D16ECB5-0FC2-8A48-9940-7C7FF1D143CE}"/>
              </a:ext>
            </a:extLst>
          </p:cNvPr>
          <p:cNvCxnSpPr/>
          <p:nvPr/>
        </p:nvCxnSpPr>
        <p:spPr>
          <a:xfrm>
            <a:off x="777" y="1518905"/>
            <a:ext cx="9900323" cy="0"/>
          </a:xfrm>
          <a:prstGeom prst="line">
            <a:avLst/>
          </a:prstGeom>
          <a:ln w="15875">
            <a:solidFill>
              <a:srgbClr val="DB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3">
            <a:extLst>
              <a:ext uri="{FF2B5EF4-FFF2-40B4-BE49-F238E27FC236}">
                <a16:creationId xmlns="" xmlns:a16="http://schemas.microsoft.com/office/drawing/2014/main" id="{3FB8E5A8-FF7E-2B49-8337-D959BF075FC2}"/>
              </a:ext>
            </a:extLst>
          </p:cNvPr>
          <p:cNvSpPr txBox="1">
            <a:spLocks/>
          </p:cNvSpPr>
          <p:nvPr/>
        </p:nvSpPr>
        <p:spPr>
          <a:xfrm>
            <a:off x="1917071" y="2607423"/>
            <a:ext cx="7384602" cy="23566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741813">
              <a:lnSpc>
                <a:spcPct val="150000"/>
              </a:lnSpc>
            </a:pPr>
            <a:endParaRPr lang="ru-RU" sz="1625" cap="all" dirty="0">
              <a:solidFill>
                <a:srgbClr val="232026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26196" y="1703831"/>
            <a:ext cx="1649462" cy="341597"/>
          </a:xfrm>
          <a:prstGeom prst="rect">
            <a:avLst/>
          </a:prstGeom>
        </p:spPr>
        <p:txBody>
          <a:bodyPr wrap="none" lIns="74186" tIns="37098" rIns="74186" bIns="37098">
            <a:spAutoFit/>
          </a:bodyPr>
          <a:lstStyle/>
          <a:p>
            <a:pPr algn="ctr" defTabSz="247275"/>
            <a:r>
              <a:rPr lang="ru-RU" sz="1733" dirty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ИЗ БЕСЕД С ВОА</a:t>
            </a:r>
          </a:p>
        </p:txBody>
      </p:sp>
      <p:sp>
        <p:nvSpPr>
          <p:cNvPr id="6" name="Овал 5"/>
          <p:cNvSpPr/>
          <p:nvPr/>
        </p:nvSpPr>
        <p:spPr>
          <a:xfrm>
            <a:off x="611626" y="2009703"/>
            <a:ext cx="2490878" cy="1687155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74186" tIns="37098" rIns="74186" bIns="37098" rtlCol="0" anchor="ctr"/>
          <a:lstStyle/>
          <a:p>
            <a:pPr algn="ctr" defTabSz="247275"/>
            <a:r>
              <a:rPr lang="ru-RU" sz="1083" b="1" dirty="0">
                <a:solidFill>
                  <a:prstClr val="white"/>
                </a:solidFill>
              </a:rPr>
              <a:t>США</a:t>
            </a:r>
          </a:p>
          <a:p>
            <a:pPr algn="ctr" defTabSz="247275"/>
            <a:r>
              <a:rPr lang="ru-RU" sz="1083" dirty="0">
                <a:solidFill>
                  <a:prstClr val="white"/>
                </a:solidFill>
              </a:rPr>
              <a:t>Сотрудники, поступая на службу, проходят обучение в течение двух лет, стажируясь поочередно в трех различных департаментах ВОА</a:t>
            </a:r>
          </a:p>
        </p:txBody>
      </p:sp>
      <p:sp>
        <p:nvSpPr>
          <p:cNvPr id="16" name="Овал 15"/>
          <p:cNvSpPr/>
          <p:nvPr/>
        </p:nvSpPr>
        <p:spPr>
          <a:xfrm>
            <a:off x="330072" y="3924945"/>
            <a:ext cx="2954145" cy="183793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74186" tIns="37098" rIns="74186" bIns="37098" rtlCol="0" anchor="ctr"/>
          <a:lstStyle/>
          <a:p>
            <a:pPr algn="ctr" defTabSz="247275"/>
            <a:r>
              <a:rPr lang="ru-RU" sz="1083" b="1" dirty="0">
                <a:solidFill>
                  <a:prstClr val="white"/>
                </a:solidFill>
              </a:rPr>
              <a:t>Турция</a:t>
            </a:r>
          </a:p>
          <a:p>
            <a:pPr algn="ctr" defTabSz="247275"/>
            <a:r>
              <a:rPr lang="ru-RU" sz="1083" dirty="0">
                <a:solidFill>
                  <a:prstClr val="white"/>
                </a:solidFill>
              </a:rPr>
              <a:t>Функция анализа поставленных Правительством стратегических целей и задач и контроль их реализации возложены в Турции на специализированное агентство, бывшее Министерство стратегического развития</a:t>
            </a:r>
          </a:p>
        </p:txBody>
      </p:sp>
      <p:sp>
        <p:nvSpPr>
          <p:cNvPr id="18" name="Овал 17"/>
          <p:cNvSpPr/>
          <p:nvPr/>
        </p:nvSpPr>
        <p:spPr>
          <a:xfrm>
            <a:off x="6804940" y="2051339"/>
            <a:ext cx="2744889" cy="173440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74186" tIns="37098" rIns="74186" bIns="37098" rtlCol="0" anchor="ctr"/>
          <a:lstStyle/>
          <a:p>
            <a:pPr algn="ctr" defTabSz="247275"/>
            <a:r>
              <a:rPr lang="ru-RU" sz="1083" b="1" dirty="0">
                <a:solidFill>
                  <a:prstClr val="white"/>
                </a:solidFill>
              </a:rPr>
              <a:t>Бразилия</a:t>
            </a:r>
            <a:endParaRPr lang="ru-RU" sz="1083" dirty="0">
              <a:solidFill>
                <a:prstClr val="white"/>
              </a:solidFill>
            </a:endParaRPr>
          </a:p>
          <a:p>
            <a:pPr algn="ctr" defTabSz="247275"/>
            <a:r>
              <a:rPr lang="ru-RU" sz="1083" dirty="0">
                <a:solidFill>
                  <a:prstClr val="white"/>
                </a:solidFill>
              </a:rPr>
              <a:t>ВОА наладил </a:t>
            </a:r>
            <a:r>
              <a:rPr lang="ru-RU" sz="1083" b="1" dirty="0">
                <a:solidFill>
                  <a:prstClr val="white"/>
                </a:solidFill>
              </a:rPr>
              <a:t>дистанционное обучение</a:t>
            </a:r>
            <a:r>
              <a:rPr lang="ru-RU" sz="1083" dirty="0">
                <a:solidFill>
                  <a:prstClr val="white"/>
                </a:solidFill>
              </a:rPr>
              <a:t> для контрольно-счетных органов регионов государства, что позволяет существенно экономить бюджетные средства, выделяемые на обучение кадров</a:t>
            </a:r>
          </a:p>
        </p:txBody>
      </p:sp>
      <p:sp>
        <p:nvSpPr>
          <p:cNvPr id="19" name="Овал 18"/>
          <p:cNvSpPr/>
          <p:nvPr/>
        </p:nvSpPr>
        <p:spPr>
          <a:xfrm>
            <a:off x="6615697" y="4068110"/>
            <a:ext cx="2937282" cy="191240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74186" tIns="37098" rIns="74186" bIns="37098" rtlCol="0" anchor="ctr"/>
          <a:lstStyle/>
          <a:p>
            <a:pPr algn="ctr" defTabSz="247275"/>
            <a:r>
              <a:rPr lang="ru-RU" sz="1083" b="1" dirty="0">
                <a:solidFill>
                  <a:prstClr val="white"/>
                </a:solidFill>
              </a:rPr>
              <a:t>Бразилия</a:t>
            </a:r>
          </a:p>
          <a:p>
            <a:pPr algn="ctr" defTabSz="247275"/>
            <a:r>
              <a:rPr lang="ru-RU" sz="1083" dirty="0">
                <a:solidFill>
                  <a:prstClr val="white"/>
                </a:solidFill>
              </a:rPr>
              <a:t>Глава ВОА </a:t>
            </a:r>
          </a:p>
          <a:p>
            <a:pPr algn="ctr" defTabSz="247275"/>
            <a:r>
              <a:rPr lang="ru-RU" sz="1083" dirty="0">
                <a:solidFill>
                  <a:prstClr val="white"/>
                </a:solidFill>
              </a:rPr>
              <a:t>назначается из числа руководящих его деятельностью министров (аудиторов). 4 из 9 его министров в определенные периоды возглавляли ВОА Бразилии</a:t>
            </a:r>
          </a:p>
        </p:txBody>
      </p:sp>
      <p:sp>
        <p:nvSpPr>
          <p:cNvPr id="20" name="Овал 19"/>
          <p:cNvSpPr/>
          <p:nvPr/>
        </p:nvSpPr>
        <p:spPr>
          <a:xfrm>
            <a:off x="3535524" y="2824594"/>
            <a:ext cx="2830805" cy="1922299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74186" tIns="37098" rIns="74186" bIns="37098" rtlCol="0" anchor="ctr"/>
          <a:lstStyle/>
          <a:p>
            <a:pPr algn="ctr" defTabSz="247275"/>
            <a:r>
              <a:rPr lang="ru-RU" sz="1083" b="1" dirty="0">
                <a:solidFill>
                  <a:prstClr val="white"/>
                </a:solidFill>
              </a:rPr>
              <a:t>КНР</a:t>
            </a:r>
            <a:endParaRPr lang="ru-RU" sz="1083" dirty="0">
              <a:solidFill>
                <a:prstClr val="white"/>
              </a:solidFill>
            </a:endParaRPr>
          </a:p>
          <a:p>
            <a:pPr algn="ctr" defTabSz="247275"/>
            <a:r>
              <a:rPr lang="ru-RU" sz="1083" dirty="0">
                <a:solidFill>
                  <a:prstClr val="white"/>
                </a:solidFill>
              </a:rPr>
              <a:t>Персонал, который занимается анализом «больших» данных, насчитывает </a:t>
            </a:r>
            <a:r>
              <a:rPr lang="ru-RU" sz="1083" b="1" dirty="0">
                <a:solidFill>
                  <a:prstClr val="white"/>
                </a:solidFill>
              </a:rPr>
              <a:t>200 человек</a:t>
            </a:r>
            <a:r>
              <a:rPr lang="ru-RU" sz="1083" dirty="0">
                <a:solidFill>
                  <a:prstClr val="white"/>
                </a:solidFill>
              </a:rPr>
              <a:t>. Департамент анализа «больших» данных работает отдельно и независимо от </a:t>
            </a:r>
            <a:br>
              <a:rPr lang="ru-RU" sz="1083" dirty="0">
                <a:solidFill>
                  <a:prstClr val="white"/>
                </a:solidFill>
              </a:rPr>
            </a:br>
            <a:r>
              <a:rPr lang="en-US" sz="1083" dirty="0">
                <a:solidFill>
                  <a:prstClr val="white"/>
                </a:solidFill>
              </a:rPr>
              <a:t>IT</a:t>
            </a:r>
            <a:r>
              <a:rPr lang="ru-RU" sz="1083" dirty="0">
                <a:solidFill>
                  <a:prstClr val="white"/>
                </a:solidFill>
              </a:rPr>
              <a:t>-департамента</a:t>
            </a:r>
          </a:p>
        </p:txBody>
      </p:sp>
    </p:spTree>
    <p:extLst>
      <p:ext uri="{BB962C8B-B14F-4D97-AF65-F5344CB8AC3E}">
        <p14:creationId xmlns:p14="http://schemas.microsoft.com/office/powerpoint/2010/main" val="391237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183A55C1-FA84-2744-B349-6FA74DD53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5719" y="241955"/>
            <a:ext cx="7473734" cy="161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 defTabSz="247275">
              <a:defRPr/>
            </a:pPr>
            <a:endParaRPr lang="ru-RU" sz="758" b="1" dirty="0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  <a:p>
            <a:pPr algn="ctr" defTabSz="247275">
              <a:defRPr/>
            </a:pPr>
            <a:endParaRPr lang="ru-RU" sz="1950" b="1" dirty="0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  <a:p>
            <a:pPr algn="ctr" defTabSz="247275">
              <a:defRPr/>
            </a:pPr>
            <a:endParaRPr lang="ru-RU" sz="1950" b="1" dirty="0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  <a:p>
            <a:pPr algn="ctr" defTabSz="247275">
              <a:defRPr/>
            </a:pPr>
            <a:r>
              <a:rPr lang="en-US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XXIII </a:t>
            </a:r>
            <a: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КОНГРЕСС ИНТОСАИ</a:t>
            </a:r>
            <a:b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</a:br>
            <a: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/>
            </a:r>
            <a:b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</a:br>
            <a:endParaRPr lang="ru-RU" sz="1950" b="1" dirty="0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AFF67EE-9098-CE4F-8A6D-1BF306A106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190" y="767806"/>
            <a:ext cx="715209" cy="5739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E3FDB7E-E078-D44D-92E3-9A671D900E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6238" y="787632"/>
            <a:ext cx="476740" cy="4891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018372D-0A58-9A40-AE6C-8E24D24CC548}"/>
              </a:ext>
            </a:extLst>
          </p:cNvPr>
          <p:cNvSpPr txBox="1"/>
          <p:nvPr/>
        </p:nvSpPr>
        <p:spPr>
          <a:xfrm>
            <a:off x="9231560" y="899730"/>
            <a:ext cx="319739" cy="274975"/>
          </a:xfrm>
          <a:prstGeom prst="rect">
            <a:avLst/>
          </a:prstGeom>
          <a:noFill/>
        </p:spPr>
        <p:txBody>
          <a:bodyPr wrap="none" lIns="74186" tIns="37098" rIns="74186" bIns="37098" rtlCol="0" anchor="ctr" anchorCtr="0">
            <a:spAutoFit/>
          </a:bodyPr>
          <a:lstStyle/>
          <a:p>
            <a:pPr defTabSz="247275"/>
            <a:r>
              <a:rPr lang="ru-RU" sz="1300" dirty="0">
                <a:solidFill>
                  <a:prstClr val="black">
                    <a:lumMod val="95000"/>
                    <a:lumOff val="5000"/>
                  </a:prstClr>
                </a:solidFill>
              </a:rPr>
              <a:t>31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9D16ECB5-0FC2-8A48-9940-7C7FF1D143CE}"/>
              </a:ext>
            </a:extLst>
          </p:cNvPr>
          <p:cNvCxnSpPr/>
          <p:nvPr/>
        </p:nvCxnSpPr>
        <p:spPr>
          <a:xfrm>
            <a:off x="777" y="1518905"/>
            <a:ext cx="9900323" cy="0"/>
          </a:xfrm>
          <a:prstGeom prst="line">
            <a:avLst/>
          </a:prstGeom>
          <a:ln w="15875">
            <a:solidFill>
              <a:srgbClr val="DB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3">
            <a:extLst>
              <a:ext uri="{FF2B5EF4-FFF2-40B4-BE49-F238E27FC236}">
                <a16:creationId xmlns="" xmlns:a16="http://schemas.microsoft.com/office/drawing/2014/main" id="{3FB8E5A8-FF7E-2B49-8337-D959BF075FC2}"/>
              </a:ext>
            </a:extLst>
          </p:cNvPr>
          <p:cNvSpPr txBox="1">
            <a:spLocks/>
          </p:cNvSpPr>
          <p:nvPr/>
        </p:nvSpPr>
        <p:spPr>
          <a:xfrm>
            <a:off x="1917071" y="2607423"/>
            <a:ext cx="7384602" cy="23566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741813">
              <a:lnSpc>
                <a:spcPct val="150000"/>
              </a:lnSpc>
            </a:pPr>
            <a:endParaRPr lang="ru-RU" sz="1625" cap="all" dirty="0">
              <a:solidFill>
                <a:srgbClr val="232026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19768" y="1634846"/>
            <a:ext cx="3113389" cy="308382"/>
          </a:xfrm>
          <a:prstGeom prst="rect">
            <a:avLst/>
          </a:prstGeom>
        </p:spPr>
        <p:txBody>
          <a:bodyPr wrap="none" lIns="74186" tIns="37098" rIns="74186" bIns="37098">
            <a:spAutoFit/>
          </a:bodyPr>
          <a:lstStyle/>
          <a:p>
            <a:pPr algn="ctr" defTabSz="247275"/>
            <a:r>
              <a:rPr lang="ru-RU" sz="1517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ИЗ БЕСЕД С ВОА СТРАН-ЧЛЕНОВ СНГ</a:t>
            </a:r>
          </a:p>
        </p:txBody>
      </p:sp>
      <p:sp>
        <p:nvSpPr>
          <p:cNvPr id="6" name="Овал 5"/>
          <p:cNvSpPr/>
          <p:nvPr/>
        </p:nvSpPr>
        <p:spPr>
          <a:xfrm>
            <a:off x="453128" y="2051340"/>
            <a:ext cx="2091886" cy="136253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74186" tIns="37098" rIns="74186" bIns="37098" rtlCol="0" anchor="ctr"/>
          <a:lstStyle/>
          <a:p>
            <a:pPr algn="ctr" defTabSz="247275"/>
            <a:r>
              <a:rPr lang="ru-RU" sz="1083" b="1" dirty="0">
                <a:solidFill>
                  <a:prstClr val="white"/>
                </a:solidFill>
              </a:rPr>
              <a:t>Все страны БРИКС </a:t>
            </a:r>
            <a:r>
              <a:rPr lang="ru-RU" sz="1083" dirty="0">
                <a:solidFill>
                  <a:prstClr val="white"/>
                </a:solidFill>
              </a:rPr>
              <a:t>являются членами Управляющего совета организации.</a:t>
            </a:r>
          </a:p>
        </p:txBody>
      </p:sp>
      <p:sp>
        <p:nvSpPr>
          <p:cNvPr id="16" name="Овал 15"/>
          <p:cNvSpPr/>
          <p:nvPr/>
        </p:nvSpPr>
        <p:spPr>
          <a:xfrm>
            <a:off x="233273" y="3509057"/>
            <a:ext cx="3061229" cy="2382459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74186" tIns="37098" rIns="74186" bIns="37098" rtlCol="0" anchor="ctr"/>
          <a:lstStyle/>
          <a:p>
            <a:pPr algn="ctr" defTabSz="247275"/>
            <a:r>
              <a:rPr lang="ru-RU" sz="1083" b="1" dirty="0">
                <a:solidFill>
                  <a:prstClr val="white"/>
                </a:solidFill>
              </a:rPr>
              <a:t>Бразилия</a:t>
            </a:r>
            <a:r>
              <a:rPr lang="ru-RU" sz="1083" dirty="0">
                <a:solidFill>
                  <a:prstClr val="white"/>
                </a:solidFill>
              </a:rPr>
              <a:t> – вице-президент ИНТОСАИ и председатель комитета ИНТОСАИ по профессиональным стандартам.</a:t>
            </a:r>
            <a:r>
              <a:rPr lang="ru-RU" sz="1083" dirty="0"/>
              <a:t> </a:t>
            </a:r>
          </a:p>
          <a:p>
            <a:pPr algn="ctr" defTabSz="247275"/>
            <a:r>
              <a:rPr lang="ru-RU" sz="1083" b="1" dirty="0"/>
              <a:t>Индия </a:t>
            </a:r>
            <a:r>
              <a:rPr lang="ru-RU" sz="1083" dirty="0"/>
              <a:t>– председатель комитета ИНТОСАИ по обмену опытом.</a:t>
            </a:r>
            <a:r>
              <a:rPr lang="ru-RU" sz="1083" dirty="0">
                <a:solidFill>
                  <a:prstClr val="white"/>
                </a:solidFill>
              </a:rPr>
              <a:t> </a:t>
            </a:r>
            <a:br>
              <a:rPr lang="ru-RU" sz="1083" dirty="0">
                <a:solidFill>
                  <a:prstClr val="white"/>
                </a:solidFill>
              </a:rPr>
            </a:br>
            <a:r>
              <a:rPr lang="ru-RU" sz="1083" b="1" dirty="0">
                <a:solidFill>
                  <a:prstClr val="white"/>
                </a:solidFill>
              </a:rPr>
              <a:t>ЮАР</a:t>
            </a:r>
            <a:r>
              <a:rPr lang="ru-RU" sz="1083" dirty="0">
                <a:solidFill>
                  <a:prstClr val="white"/>
                </a:solidFill>
              </a:rPr>
              <a:t> – председатель комитета ИНТОСАИ по повышению потенциала. </a:t>
            </a:r>
            <a:br>
              <a:rPr lang="ru-RU" sz="1083" dirty="0">
                <a:solidFill>
                  <a:prstClr val="white"/>
                </a:solidFill>
              </a:rPr>
            </a:br>
            <a:r>
              <a:rPr lang="ru-RU" sz="1083" b="1" dirty="0">
                <a:solidFill>
                  <a:prstClr val="white"/>
                </a:solidFill>
              </a:rPr>
              <a:t>Китай –</a:t>
            </a:r>
            <a:r>
              <a:rPr lang="ru-RU" sz="1083" dirty="0">
                <a:solidFill>
                  <a:prstClr val="white"/>
                </a:solidFill>
              </a:rPr>
              <a:t> председатель рабочей группы ИНТОСАИ по аудиту больших данных.  </a:t>
            </a:r>
          </a:p>
        </p:txBody>
      </p:sp>
      <p:sp>
        <p:nvSpPr>
          <p:cNvPr id="18" name="Овал 17"/>
          <p:cNvSpPr/>
          <p:nvPr/>
        </p:nvSpPr>
        <p:spPr>
          <a:xfrm>
            <a:off x="7486943" y="2347128"/>
            <a:ext cx="2207349" cy="1491179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74186" tIns="37098" rIns="74186" bIns="37098" rtlCol="0" anchor="ctr"/>
          <a:lstStyle/>
          <a:p>
            <a:pPr algn="ctr" defTabSz="247275"/>
            <a:r>
              <a:rPr lang="ru-RU" sz="1083" b="1" dirty="0">
                <a:solidFill>
                  <a:schemeClr val="tx1"/>
                </a:solidFill>
              </a:rPr>
              <a:t>ВОФК Молдавии </a:t>
            </a:r>
            <a:r>
              <a:rPr lang="ru-RU" sz="1083" dirty="0">
                <a:solidFill>
                  <a:schemeClr val="tx1"/>
                </a:solidFill>
              </a:rPr>
              <a:t>была предпринята попытка вывода ведомства «из госслужбы». </a:t>
            </a:r>
          </a:p>
        </p:txBody>
      </p:sp>
      <p:sp>
        <p:nvSpPr>
          <p:cNvPr id="19" name="Овал 18"/>
          <p:cNvSpPr/>
          <p:nvPr/>
        </p:nvSpPr>
        <p:spPr>
          <a:xfrm>
            <a:off x="5042586" y="2157877"/>
            <a:ext cx="2684420" cy="191240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74186" tIns="37098" rIns="74186" bIns="37098" rtlCol="0" anchor="ctr"/>
          <a:lstStyle/>
          <a:p>
            <a:pPr algn="ctr" defTabSz="247275"/>
            <a:r>
              <a:rPr lang="ru-RU" sz="1083" b="1" dirty="0">
                <a:solidFill>
                  <a:schemeClr val="tx1"/>
                </a:solidFill>
              </a:rPr>
              <a:t>ВОФК Казахстана </a:t>
            </a:r>
            <a:r>
              <a:rPr lang="ru-RU" sz="1083" dirty="0">
                <a:solidFill>
                  <a:schemeClr val="tx1"/>
                </a:solidFill>
              </a:rPr>
              <a:t>рассматривает возможность наделения своих сотрудников судейским статусом для получения большей независимости в своей деятельности. </a:t>
            </a:r>
          </a:p>
        </p:txBody>
      </p:sp>
      <p:sp>
        <p:nvSpPr>
          <p:cNvPr id="14" name="Овал 13"/>
          <p:cNvSpPr/>
          <p:nvPr/>
        </p:nvSpPr>
        <p:spPr>
          <a:xfrm>
            <a:off x="2337961" y="2170482"/>
            <a:ext cx="2468850" cy="173440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74186" tIns="37098" rIns="74186" bIns="37098" rtlCol="0" anchor="ctr"/>
          <a:lstStyle/>
          <a:p>
            <a:pPr algn="ctr" defTabSz="247275"/>
            <a:r>
              <a:rPr lang="ru-RU" sz="1083" b="1" dirty="0">
                <a:solidFill>
                  <a:prstClr val="white"/>
                </a:solidFill>
              </a:rPr>
              <a:t>Россия</a:t>
            </a:r>
            <a:r>
              <a:rPr lang="ru-RU" sz="1083" dirty="0">
                <a:solidFill>
                  <a:prstClr val="white"/>
                </a:solidFill>
              </a:rPr>
              <a:t> – стала президентом организации на 3-летний период, также руководит рабочими группами по ключевым национальным показателям и аудиту </a:t>
            </a:r>
            <a:r>
              <a:rPr lang="ru-RU" sz="1083" dirty="0" err="1">
                <a:solidFill>
                  <a:prstClr val="white"/>
                </a:solidFill>
              </a:rPr>
              <a:t>госзакупок</a:t>
            </a:r>
            <a:r>
              <a:rPr lang="ru-RU" sz="1083" dirty="0">
                <a:solidFill>
                  <a:prstClr val="white"/>
                </a:solidFill>
              </a:rPr>
              <a:t>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65848" y="1634846"/>
            <a:ext cx="3373873" cy="3257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47275"/>
            <a:r>
              <a:rPr lang="ru-RU" sz="1517" dirty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ИЗ БЕСЕД С ВОА СТРАН-ЧЛЕНОВ БРИКС</a:t>
            </a:r>
          </a:p>
        </p:txBody>
      </p:sp>
      <p:sp>
        <p:nvSpPr>
          <p:cNvPr id="17" name="Овал 16"/>
          <p:cNvSpPr/>
          <p:nvPr/>
        </p:nvSpPr>
        <p:spPr>
          <a:xfrm>
            <a:off x="2774776" y="3904886"/>
            <a:ext cx="1963244" cy="15908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74186" tIns="37098" rIns="74186" bIns="37098" rtlCol="0" anchor="ctr"/>
          <a:lstStyle/>
          <a:p>
            <a:pPr algn="ctr" defTabSz="247275"/>
            <a:r>
              <a:rPr lang="ru-RU" sz="1083" b="1" dirty="0">
                <a:solidFill>
                  <a:prstClr val="white"/>
                </a:solidFill>
              </a:rPr>
              <a:t>ЮАР, Китай и Бразилия </a:t>
            </a:r>
            <a:r>
              <a:rPr lang="ru-RU" sz="1083" dirty="0">
                <a:solidFill>
                  <a:prstClr val="white"/>
                </a:solidFill>
              </a:rPr>
              <a:t>– в прошлом возглавляли организацию. </a:t>
            </a:r>
          </a:p>
        </p:txBody>
      </p:sp>
      <p:sp>
        <p:nvSpPr>
          <p:cNvPr id="21" name="Овал 20"/>
          <p:cNvSpPr/>
          <p:nvPr/>
        </p:nvSpPr>
        <p:spPr>
          <a:xfrm>
            <a:off x="4986189" y="4078577"/>
            <a:ext cx="2323787" cy="1507523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74186" tIns="37098" rIns="74186" bIns="37098" rtlCol="0" anchor="ctr"/>
          <a:lstStyle/>
          <a:p>
            <a:pPr algn="ctr" defTabSz="247275"/>
            <a:r>
              <a:rPr lang="ru-RU" sz="1083" b="1" dirty="0">
                <a:solidFill>
                  <a:schemeClr val="tx1"/>
                </a:solidFill>
              </a:rPr>
              <a:t>ВОФК Беларуси  </a:t>
            </a:r>
            <a:r>
              <a:rPr lang="ru-RU" sz="1083" dirty="0">
                <a:solidFill>
                  <a:schemeClr val="tx1"/>
                </a:solidFill>
              </a:rPr>
              <a:t>подчеркнул важность использования искусственного интеллекта  в аудите.</a:t>
            </a:r>
          </a:p>
        </p:txBody>
      </p:sp>
      <p:sp>
        <p:nvSpPr>
          <p:cNvPr id="23" name="Овал 22"/>
          <p:cNvSpPr/>
          <p:nvPr/>
        </p:nvSpPr>
        <p:spPr>
          <a:xfrm>
            <a:off x="7128435" y="3859679"/>
            <a:ext cx="2565857" cy="168121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74186" tIns="37098" rIns="74186" bIns="37098" rtlCol="0" anchor="ctr"/>
          <a:lstStyle/>
          <a:p>
            <a:pPr algn="ctr" defTabSz="247275"/>
            <a:r>
              <a:rPr lang="ru-RU" sz="1083" b="1" dirty="0">
                <a:solidFill>
                  <a:schemeClr val="tx1"/>
                </a:solidFill>
              </a:rPr>
              <a:t>ВОФК стран-членов СНГ</a:t>
            </a:r>
            <a:endParaRPr lang="ru-RU" sz="1083" dirty="0">
              <a:solidFill>
                <a:schemeClr val="tx1"/>
              </a:solidFill>
            </a:endParaRPr>
          </a:p>
          <a:p>
            <a:pPr algn="ctr" defTabSz="247275"/>
            <a:r>
              <a:rPr lang="ru-RU" sz="1083" dirty="0">
                <a:solidFill>
                  <a:schemeClr val="tx1"/>
                </a:solidFill>
              </a:rPr>
              <a:t>отметили необходимость анализа опыта широкого круга стран и внедрения положительных результатов в деятельность ВОФК СНГ. </a:t>
            </a:r>
          </a:p>
        </p:txBody>
      </p:sp>
    </p:spTree>
    <p:extLst>
      <p:ext uri="{BB962C8B-B14F-4D97-AF65-F5344CB8AC3E}">
        <p14:creationId xmlns:p14="http://schemas.microsoft.com/office/powerpoint/2010/main" val="375543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8" grpId="0" animBg="1"/>
      <p:bldP spid="19" grpId="0" animBg="1"/>
      <p:bldP spid="14" grpId="0" animBg="1"/>
      <p:bldP spid="17" grpId="0" animBg="1"/>
      <p:bldP spid="21" grpId="0" animBg="1"/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183A55C1-FA84-2744-B349-6FA74DD53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5719" y="821473"/>
            <a:ext cx="7473734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 defTabSz="247397">
              <a:defRPr/>
            </a:pPr>
            <a:r>
              <a:rPr lang="en-US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XXIII </a:t>
            </a:r>
            <a: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КОНГРЕСС ИНТОСАИ</a:t>
            </a:r>
            <a:b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</a:br>
            <a: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ОСВЕЩЕНИЕ В СМИ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AFF67EE-9098-CE4F-8A6D-1BF306A106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190" y="767806"/>
            <a:ext cx="715209" cy="5739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E3FDB7E-E078-D44D-92E3-9A671D900E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6234" y="787632"/>
            <a:ext cx="476740" cy="4891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018372D-0A58-9A40-AE6C-8E24D24CC548}"/>
              </a:ext>
            </a:extLst>
          </p:cNvPr>
          <p:cNvSpPr txBox="1"/>
          <p:nvPr/>
        </p:nvSpPr>
        <p:spPr>
          <a:xfrm>
            <a:off x="9231560" y="899714"/>
            <a:ext cx="319812" cy="275008"/>
          </a:xfrm>
          <a:prstGeom prst="rect">
            <a:avLst/>
          </a:prstGeom>
          <a:noFill/>
        </p:spPr>
        <p:txBody>
          <a:bodyPr wrap="none" lIns="74222" tIns="37114" rIns="74222" bIns="37114" rtlCol="0" anchor="ctr" anchorCtr="0">
            <a:spAutoFit/>
          </a:bodyPr>
          <a:lstStyle/>
          <a:p>
            <a:pPr defTabSz="247397"/>
            <a:r>
              <a:rPr lang="ru-RU" sz="1300" dirty="0">
                <a:solidFill>
                  <a:prstClr val="black">
                    <a:lumMod val="95000"/>
                    <a:lumOff val="5000"/>
                  </a:prstClr>
                </a:solidFill>
              </a:rPr>
              <a:t>32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9D16ECB5-0FC2-8A48-9940-7C7FF1D143CE}"/>
              </a:ext>
            </a:extLst>
          </p:cNvPr>
          <p:cNvCxnSpPr/>
          <p:nvPr/>
        </p:nvCxnSpPr>
        <p:spPr>
          <a:xfrm>
            <a:off x="773" y="1518905"/>
            <a:ext cx="9900323" cy="0"/>
          </a:xfrm>
          <a:prstGeom prst="line">
            <a:avLst/>
          </a:prstGeom>
          <a:ln w="15875">
            <a:solidFill>
              <a:srgbClr val="DB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532045" y="1830349"/>
            <a:ext cx="4615029" cy="1475336"/>
          </a:xfrm>
          <a:prstGeom prst="rect">
            <a:avLst/>
          </a:prstGeom>
        </p:spPr>
        <p:txBody>
          <a:bodyPr wrap="square" lIns="74222" tIns="37114" rIns="74222" bIns="37114">
            <a:spAutoFit/>
          </a:bodyPr>
          <a:lstStyle/>
          <a:p>
            <a:pPr marL="185544" indent="-185544" algn="just" defTabSz="247397">
              <a:buFont typeface="Wingdings" pitchFamily="2" charset="2"/>
              <a:buChar char="q"/>
            </a:pPr>
            <a:r>
              <a:rPr lang="ru-RU" sz="1300" dirty="0">
                <a:solidFill>
                  <a:prstClr val="black"/>
                </a:solidFill>
              </a:rPr>
              <a:t>Всего за период с 27 августа по 29 сентября вышло </a:t>
            </a:r>
            <a:r>
              <a:rPr lang="ru-RU" sz="1300" b="1" dirty="0">
                <a:solidFill>
                  <a:prstClr val="black"/>
                </a:solidFill>
              </a:rPr>
              <a:t>1260 сообщения СМИ </a:t>
            </a:r>
            <a:r>
              <a:rPr lang="ru-RU" sz="1300" dirty="0">
                <a:solidFill>
                  <a:prstClr val="black"/>
                </a:solidFill>
              </a:rPr>
              <a:t>с упоминанием Конгресса ИНТОСАИ,</a:t>
            </a:r>
            <a:br>
              <a:rPr lang="ru-RU" sz="1300" dirty="0">
                <a:solidFill>
                  <a:prstClr val="black"/>
                </a:solidFill>
              </a:rPr>
            </a:br>
            <a:r>
              <a:rPr lang="ru-RU" sz="1300" dirty="0">
                <a:solidFill>
                  <a:prstClr val="black"/>
                </a:solidFill>
              </a:rPr>
              <a:t>из них </a:t>
            </a:r>
            <a:r>
              <a:rPr lang="ru-RU" sz="1300" b="1" dirty="0">
                <a:solidFill>
                  <a:prstClr val="black"/>
                </a:solidFill>
              </a:rPr>
              <a:t>149 сообщений </a:t>
            </a:r>
            <a:r>
              <a:rPr lang="ru-RU" sz="1300" dirty="0">
                <a:solidFill>
                  <a:prstClr val="black"/>
                </a:solidFill>
              </a:rPr>
              <a:t>за период </a:t>
            </a:r>
            <a:r>
              <a:rPr lang="ru-RU" sz="1300" b="1" dirty="0">
                <a:solidFill>
                  <a:prstClr val="black"/>
                </a:solidFill>
              </a:rPr>
              <a:t>с 27 августа по 22 сентября </a:t>
            </a:r>
            <a:r>
              <a:rPr lang="ru-RU" sz="1300" dirty="0">
                <a:solidFill>
                  <a:prstClr val="black"/>
                </a:solidFill>
              </a:rPr>
              <a:t>и </a:t>
            </a:r>
            <a:r>
              <a:rPr lang="ru-RU" sz="1300" b="1" dirty="0">
                <a:solidFill>
                  <a:prstClr val="black"/>
                </a:solidFill>
              </a:rPr>
              <a:t>1111 сообщений </a:t>
            </a:r>
            <a:r>
              <a:rPr lang="ru-RU" sz="1300" dirty="0">
                <a:solidFill>
                  <a:prstClr val="black"/>
                </a:solidFill>
              </a:rPr>
              <a:t>– </a:t>
            </a:r>
            <a:r>
              <a:rPr lang="ru-RU" sz="1300" b="1" dirty="0">
                <a:solidFill>
                  <a:prstClr val="black"/>
                </a:solidFill>
              </a:rPr>
              <a:t>за период с 23 по 29 сентября.</a:t>
            </a:r>
          </a:p>
          <a:p>
            <a:pPr marL="185544" indent="-185544" defTabSz="247397">
              <a:buFont typeface="Wingdings" pitchFamily="2" charset="2"/>
              <a:buChar char="q"/>
            </a:pPr>
            <a:endParaRPr lang="ru-RU" sz="1300" b="1" dirty="0">
              <a:solidFill>
                <a:prstClr val="black"/>
              </a:solidFill>
            </a:endParaRPr>
          </a:p>
          <a:p>
            <a:pPr marL="185544" indent="-185544" defTabSz="247397">
              <a:buFont typeface="Wingdings" pitchFamily="2" charset="2"/>
              <a:buChar char="q"/>
            </a:pPr>
            <a:r>
              <a:rPr lang="ru-RU" sz="1300" b="1" dirty="0">
                <a:solidFill>
                  <a:prstClr val="black"/>
                </a:solidFill>
              </a:rPr>
              <a:t>79% сообщений</a:t>
            </a:r>
            <a:r>
              <a:rPr lang="ru-RU" sz="1300" dirty="0">
                <a:solidFill>
                  <a:prstClr val="black"/>
                </a:solidFill>
              </a:rPr>
              <a:t> вышло </a:t>
            </a:r>
            <a:r>
              <a:rPr lang="ru-RU" sz="1300" b="1" dirty="0">
                <a:solidFill>
                  <a:prstClr val="black"/>
                </a:solidFill>
              </a:rPr>
              <a:t>в федеральных СМИ.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58928" y="4291714"/>
            <a:ext cx="4794046" cy="1075227"/>
          </a:xfrm>
          <a:prstGeom prst="rect">
            <a:avLst/>
          </a:prstGeom>
        </p:spPr>
        <p:txBody>
          <a:bodyPr wrap="square" lIns="74222" tIns="37114" rIns="74222" bIns="37114">
            <a:spAutoFit/>
          </a:bodyPr>
          <a:lstStyle/>
          <a:p>
            <a:pPr marL="185544" indent="-185544" algn="just" defTabSz="247397">
              <a:buFont typeface="Wingdings" pitchFamily="2" charset="2"/>
              <a:buChar char="q"/>
            </a:pPr>
            <a:r>
              <a:rPr lang="ru-RU" sz="1300" b="1" dirty="0">
                <a:solidFill>
                  <a:prstClr val="black"/>
                </a:solidFill>
              </a:rPr>
              <a:t>В зарубежных СМИ </a:t>
            </a:r>
            <a:r>
              <a:rPr lang="ru-RU" sz="1300" dirty="0">
                <a:solidFill>
                  <a:prstClr val="black"/>
                </a:solidFill>
              </a:rPr>
              <a:t>вышло около </a:t>
            </a:r>
            <a:r>
              <a:rPr lang="ru-RU" sz="1300" b="1" dirty="0">
                <a:solidFill>
                  <a:prstClr val="black"/>
                </a:solidFill>
              </a:rPr>
              <a:t>100 сообщений </a:t>
            </a:r>
            <a:r>
              <a:rPr lang="ru-RU" sz="1300" dirty="0">
                <a:solidFill>
                  <a:prstClr val="black"/>
                </a:solidFill>
              </a:rPr>
              <a:t>по мероприятиям Конгресса ИНТОСАИ.</a:t>
            </a:r>
          </a:p>
          <a:p>
            <a:pPr marL="185544" indent="-185544" algn="just" defTabSz="247397">
              <a:buFont typeface="Wingdings" pitchFamily="2" charset="2"/>
              <a:buChar char="q"/>
            </a:pPr>
            <a:endParaRPr lang="ru-RU" sz="1300" b="1" dirty="0">
              <a:solidFill>
                <a:prstClr val="black"/>
              </a:solidFill>
            </a:endParaRPr>
          </a:p>
          <a:p>
            <a:pPr marL="185544" indent="-185544" algn="just" defTabSz="247397">
              <a:buFont typeface="Wingdings" pitchFamily="2" charset="2"/>
              <a:buChar char="q"/>
            </a:pPr>
            <a:r>
              <a:rPr lang="ru-RU" sz="1300" b="1" dirty="0">
                <a:solidFill>
                  <a:prstClr val="black"/>
                </a:solidFill>
              </a:rPr>
              <a:t>Прямая трансляция церемонии инаугурации </a:t>
            </a:r>
            <a:r>
              <a:rPr lang="ru-RU" sz="1300" dirty="0">
                <a:solidFill>
                  <a:prstClr val="black"/>
                </a:solidFill>
              </a:rPr>
              <a:t>нового президента ИНТОСАИ велась в эфире </a:t>
            </a:r>
            <a:r>
              <a:rPr lang="ru-RU" sz="1300" b="1" dirty="0">
                <a:solidFill>
                  <a:prstClr val="black"/>
                </a:solidFill>
              </a:rPr>
              <a:t>«</a:t>
            </a:r>
            <a:r>
              <a:rPr lang="ru-RU" sz="1300" b="1" dirty="0" err="1">
                <a:solidFill>
                  <a:prstClr val="black"/>
                </a:solidFill>
              </a:rPr>
              <a:t>Sputnik</a:t>
            </a:r>
            <a:r>
              <a:rPr lang="ru-RU" sz="1300" b="1" dirty="0">
                <a:solidFill>
                  <a:prstClr val="black"/>
                </a:solidFill>
              </a:rPr>
              <a:t>-Грузия».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8126" y="1832565"/>
            <a:ext cx="3273440" cy="218733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724" y="3998821"/>
            <a:ext cx="3932617" cy="166101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73" y="3465215"/>
            <a:ext cx="4952236" cy="408249"/>
          </a:xfrm>
          <a:prstGeom prst="rect">
            <a:avLst/>
          </a:prstGeom>
        </p:spPr>
        <p:txBody>
          <a:bodyPr lIns="74222" tIns="37114" rIns="74222" bIns="37114">
            <a:spAutoFit/>
          </a:bodyPr>
          <a:lstStyle/>
          <a:p>
            <a:pPr algn="ctr" defTabSz="247397"/>
            <a:r>
              <a:rPr lang="ru-RU" sz="108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публикаций по дням</a:t>
            </a:r>
          </a:p>
          <a:p>
            <a:pPr algn="ctr" defTabSz="247397"/>
            <a:r>
              <a:rPr lang="ru-RU" sz="108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(28 августа - 29 сентября)</a:t>
            </a:r>
          </a:p>
        </p:txBody>
      </p:sp>
    </p:spTree>
    <p:extLst>
      <p:ext uri="{BB962C8B-B14F-4D97-AF65-F5344CB8AC3E}">
        <p14:creationId xmlns:p14="http://schemas.microsoft.com/office/powerpoint/2010/main" val="391798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183A55C1-FA84-2744-B349-6FA74DD53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528" y="809447"/>
            <a:ext cx="7473734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 defTabSz="247543">
              <a:defRPr/>
            </a:pPr>
            <a: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РЕГИОНАЛЬНЫЕ ОРГАНИЗАЦИИ </a:t>
            </a:r>
            <a:b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</a:br>
            <a: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ИНТОСАИ</a:t>
            </a:r>
            <a:endParaRPr lang="ru-RU" sz="195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AFF67EE-9098-CE4F-8A6D-1BF306A106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190" y="767806"/>
            <a:ext cx="715209" cy="5739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E3FDB7E-E078-D44D-92E3-9A671D900E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6229" y="787632"/>
            <a:ext cx="476740" cy="4891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018372D-0A58-9A40-AE6C-8E24D24CC548}"/>
              </a:ext>
            </a:extLst>
          </p:cNvPr>
          <p:cNvSpPr txBox="1"/>
          <p:nvPr/>
        </p:nvSpPr>
        <p:spPr>
          <a:xfrm>
            <a:off x="9231559" y="899693"/>
            <a:ext cx="319901" cy="275048"/>
          </a:xfrm>
          <a:prstGeom prst="rect">
            <a:avLst/>
          </a:prstGeom>
          <a:noFill/>
        </p:spPr>
        <p:txBody>
          <a:bodyPr wrap="none" lIns="74266" tIns="37134" rIns="74266" bIns="37134" rtlCol="0" anchor="ctr" anchorCtr="0">
            <a:spAutoFit/>
          </a:bodyPr>
          <a:lstStyle/>
          <a:p>
            <a:pPr defTabSz="247543"/>
            <a:r>
              <a:rPr lang="ru-RU" sz="1300" dirty="0">
                <a:solidFill>
                  <a:prstClr val="black">
                    <a:lumMod val="95000"/>
                    <a:lumOff val="5000"/>
                  </a:prstClr>
                </a:solidFill>
              </a:rPr>
              <a:t>33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9D16ECB5-0FC2-8A48-9940-7C7FF1D143CE}"/>
              </a:ext>
            </a:extLst>
          </p:cNvPr>
          <p:cNvCxnSpPr/>
          <p:nvPr/>
        </p:nvCxnSpPr>
        <p:spPr>
          <a:xfrm>
            <a:off x="768" y="1518905"/>
            <a:ext cx="9900323" cy="0"/>
          </a:xfrm>
          <a:prstGeom prst="line">
            <a:avLst/>
          </a:prstGeom>
          <a:ln w="15875">
            <a:solidFill>
              <a:srgbClr val="DB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3">
            <a:extLst>
              <a:ext uri="{FF2B5EF4-FFF2-40B4-BE49-F238E27FC236}">
                <a16:creationId xmlns="" xmlns:a16="http://schemas.microsoft.com/office/drawing/2014/main" id="{3FB8E5A8-FF7E-2B49-8337-D959BF075FC2}"/>
              </a:ext>
            </a:extLst>
          </p:cNvPr>
          <p:cNvSpPr txBox="1">
            <a:spLocks/>
          </p:cNvSpPr>
          <p:nvPr/>
        </p:nvSpPr>
        <p:spPr>
          <a:xfrm>
            <a:off x="1917068" y="2602176"/>
            <a:ext cx="7384602" cy="23566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742626">
              <a:lnSpc>
                <a:spcPct val="150000"/>
              </a:lnSpc>
            </a:pPr>
            <a:endParaRPr lang="ru-RU" sz="1625" cap="all" dirty="0">
              <a:solidFill>
                <a:srgbClr val="232026"/>
              </a:solidFill>
              <a:latin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7067" y="2086031"/>
            <a:ext cx="6206123" cy="3339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60095" y="1522639"/>
            <a:ext cx="5120061" cy="608344"/>
          </a:xfrm>
          <a:prstGeom prst="rect">
            <a:avLst/>
          </a:prstGeom>
          <a:noFill/>
        </p:spPr>
        <p:txBody>
          <a:bodyPr wrap="none" lIns="74266" tIns="37134" rIns="74266" bIns="37134" rtlCol="0">
            <a:spAutoFit/>
          </a:bodyPr>
          <a:lstStyle/>
          <a:p>
            <a:pPr algn="ctr" defTabSz="247543"/>
            <a:r>
              <a:rPr lang="ru-RU" sz="1733" dirty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КАРТА</a:t>
            </a:r>
            <a:r>
              <a:rPr lang="en-US" sz="1733" dirty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1733" dirty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КОНГРЕССОВ</a:t>
            </a:r>
            <a:r>
              <a:rPr lang="en-US" sz="1733" dirty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1733" dirty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РЕГИОНАЛЬНЫХ ОРГАНИЗАЦИЙ </a:t>
            </a:r>
            <a:r>
              <a:rPr lang="en-US" sz="1733" dirty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1733" dirty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1733" dirty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2019 - </a:t>
            </a:r>
            <a:r>
              <a:rPr lang="ru-RU" sz="1733" dirty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2022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98740" y="2954763"/>
            <a:ext cx="632487" cy="182715"/>
          </a:xfrm>
          <a:prstGeom prst="rect">
            <a:avLst/>
          </a:prstGeom>
          <a:noFill/>
        </p:spPr>
        <p:txBody>
          <a:bodyPr wrap="none" lIns="74266" tIns="37134" rIns="74266" bIns="37134" rtlCol="0">
            <a:spAutoFit/>
          </a:bodyPr>
          <a:lstStyle/>
          <a:p>
            <a:pPr defTabSz="247543"/>
            <a:r>
              <a:rPr lang="it-IT" sz="700" b="1" dirty="0">
                <a:solidFill>
                  <a:prstClr val="black"/>
                </a:solidFill>
              </a:rPr>
              <a:t>Prague 2020</a:t>
            </a:r>
            <a:r>
              <a:rPr lang="en-US" sz="700" b="1" dirty="0">
                <a:solidFill>
                  <a:prstClr val="black"/>
                </a:solidFill>
              </a:rPr>
              <a:t> </a:t>
            </a:r>
            <a:endParaRPr lang="ru-RU" sz="700" b="1" dirty="0">
              <a:solidFill>
                <a:prstClr val="black"/>
              </a:solidFill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4924133" y="3005369"/>
            <a:ext cx="95996" cy="98835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66" tIns="37134" rIns="74266" bIns="37134" rtlCol="0" anchor="ctr"/>
          <a:lstStyle/>
          <a:p>
            <a:pPr algn="ctr" defTabSz="247543"/>
            <a:endParaRPr lang="ru-RU" sz="572">
              <a:solidFill>
                <a:prstClr val="white"/>
              </a:solidFill>
            </a:endParaRPr>
          </a:p>
        </p:txBody>
      </p:sp>
      <p:sp>
        <p:nvSpPr>
          <p:cNvPr id="19" name="5-конечная звезда 18"/>
          <p:cNvSpPr/>
          <p:nvPr/>
        </p:nvSpPr>
        <p:spPr>
          <a:xfrm>
            <a:off x="2898351" y="3829798"/>
            <a:ext cx="95996" cy="98835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66" tIns="37134" rIns="74266" bIns="37134" rtlCol="0" anchor="ctr"/>
          <a:lstStyle/>
          <a:p>
            <a:pPr algn="ctr" defTabSz="247543"/>
            <a:endParaRPr lang="ru-RU" sz="572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00049" y="3817159"/>
            <a:ext cx="829656" cy="182715"/>
          </a:xfrm>
          <a:prstGeom prst="rect">
            <a:avLst/>
          </a:prstGeom>
          <a:noFill/>
        </p:spPr>
        <p:txBody>
          <a:bodyPr wrap="none" lIns="74266" tIns="37134" rIns="74266" bIns="37134" rtlCol="0">
            <a:spAutoFit/>
          </a:bodyPr>
          <a:lstStyle/>
          <a:p>
            <a:pPr defTabSz="247543"/>
            <a:r>
              <a:rPr lang="en-US" sz="700" b="1" dirty="0">
                <a:solidFill>
                  <a:prstClr val="black"/>
                </a:solidFill>
              </a:rPr>
              <a:t>San Salvador 2019</a:t>
            </a:r>
            <a:endParaRPr lang="ru-RU" sz="700" b="1" dirty="0">
              <a:solidFill>
                <a:prstClr val="black"/>
              </a:solidFill>
            </a:endParaRPr>
          </a:p>
        </p:txBody>
      </p:sp>
      <p:sp>
        <p:nvSpPr>
          <p:cNvPr id="20" name="5-конечная звезда 19"/>
          <p:cNvSpPr/>
          <p:nvPr/>
        </p:nvSpPr>
        <p:spPr>
          <a:xfrm>
            <a:off x="7405737" y="3897565"/>
            <a:ext cx="95996" cy="98835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66" tIns="37134" rIns="74266" bIns="37134" rtlCol="0" anchor="ctr"/>
          <a:lstStyle/>
          <a:p>
            <a:pPr algn="ctr" defTabSz="247543"/>
            <a:endParaRPr lang="ru-RU" sz="572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77734" y="3817159"/>
            <a:ext cx="560351" cy="182715"/>
          </a:xfrm>
          <a:prstGeom prst="rect">
            <a:avLst/>
          </a:prstGeom>
          <a:noFill/>
        </p:spPr>
        <p:txBody>
          <a:bodyPr wrap="none" lIns="74266" tIns="37134" rIns="74266" bIns="37134" rtlCol="0">
            <a:spAutoFit/>
          </a:bodyPr>
          <a:lstStyle/>
          <a:p>
            <a:pPr defTabSz="247543"/>
            <a:r>
              <a:rPr lang="en-US" sz="700" b="1" dirty="0">
                <a:solidFill>
                  <a:prstClr val="black"/>
                </a:solidFill>
              </a:rPr>
              <a:t>Koror 2020</a:t>
            </a:r>
            <a:endParaRPr lang="ru-RU" sz="700" b="1" dirty="0">
              <a:solidFill>
                <a:prstClr val="black"/>
              </a:solidFill>
            </a:endParaRPr>
          </a:p>
        </p:txBody>
      </p:sp>
      <p:sp>
        <p:nvSpPr>
          <p:cNvPr id="22" name="5-конечная звезда 21"/>
          <p:cNvSpPr/>
          <p:nvPr/>
        </p:nvSpPr>
        <p:spPr>
          <a:xfrm>
            <a:off x="5609369" y="3572121"/>
            <a:ext cx="95996" cy="98835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66" tIns="37134" rIns="74266" bIns="37134" rtlCol="0" anchor="ctr"/>
          <a:lstStyle/>
          <a:p>
            <a:pPr algn="ctr" defTabSz="247543"/>
            <a:endParaRPr lang="ru-RU" sz="572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29857" y="3451553"/>
            <a:ext cx="547527" cy="182715"/>
          </a:xfrm>
          <a:prstGeom prst="rect">
            <a:avLst/>
          </a:prstGeom>
          <a:noFill/>
        </p:spPr>
        <p:txBody>
          <a:bodyPr wrap="none" lIns="74266" tIns="37134" rIns="74266" bIns="37134" rtlCol="0">
            <a:spAutoFit/>
          </a:bodyPr>
          <a:lstStyle/>
          <a:p>
            <a:pPr defTabSz="247543"/>
            <a:r>
              <a:rPr lang="en-US" sz="700" b="1" dirty="0">
                <a:solidFill>
                  <a:prstClr val="black"/>
                </a:solidFill>
              </a:rPr>
              <a:t>Doha 2019</a:t>
            </a:r>
            <a:endParaRPr lang="ru-RU" sz="700" b="1" dirty="0">
              <a:solidFill>
                <a:prstClr val="black"/>
              </a:solidFill>
            </a:endParaRPr>
          </a:p>
        </p:txBody>
      </p:sp>
      <p:sp>
        <p:nvSpPr>
          <p:cNvPr id="24" name="5-конечная звезда 23"/>
          <p:cNvSpPr/>
          <p:nvPr/>
        </p:nvSpPr>
        <p:spPr>
          <a:xfrm>
            <a:off x="4304192" y="3769449"/>
            <a:ext cx="95996" cy="98835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66" tIns="37134" rIns="74266" bIns="37134" rtlCol="0" anchor="ctr"/>
          <a:lstStyle/>
          <a:p>
            <a:pPr algn="ctr" defTabSz="247543"/>
            <a:endParaRPr lang="ru-RU" sz="572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39719" y="3587806"/>
            <a:ext cx="571573" cy="182715"/>
          </a:xfrm>
          <a:prstGeom prst="rect">
            <a:avLst/>
          </a:prstGeom>
          <a:noFill/>
        </p:spPr>
        <p:txBody>
          <a:bodyPr wrap="none" lIns="74266" tIns="37134" rIns="74266" bIns="37134" rtlCol="0">
            <a:spAutoFit/>
          </a:bodyPr>
          <a:lstStyle/>
          <a:p>
            <a:pPr defTabSz="247543"/>
            <a:r>
              <a:rPr lang="en-US" sz="700" b="1" dirty="0">
                <a:solidFill>
                  <a:prstClr val="black"/>
                </a:solidFill>
              </a:rPr>
              <a:t>Dakar 2020</a:t>
            </a:r>
            <a:endParaRPr lang="ru-RU" sz="700" b="1" dirty="0">
              <a:solidFill>
                <a:prstClr val="black"/>
              </a:solidFill>
            </a:endParaRPr>
          </a:p>
        </p:txBody>
      </p:sp>
      <p:sp>
        <p:nvSpPr>
          <p:cNvPr id="26" name="5-конечная звезда 25"/>
          <p:cNvSpPr/>
          <p:nvPr/>
        </p:nvSpPr>
        <p:spPr>
          <a:xfrm>
            <a:off x="6614790" y="3841659"/>
            <a:ext cx="95996" cy="98835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66" tIns="37134" rIns="74266" bIns="37134" rtlCol="0" anchor="ctr"/>
          <a:lstStyle/>
          <a:p>
            <a:pPr algn="ctr" defTabSz="247543"/>
            <a:endParaRPr lang="ru-RU" sz="572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03230" y="3679164"/>
            <a:ext cx="670959" cy="182715"/>
          </a:xfrm>
          <a:prstGeom prst="rect">
            <a:avLst/>
          </a:prstGeom>
          <a:noFill/>
        </p:spPr>
        <p:txBody>
          <a:bodyPr wrap="none" lIns="74266" tIns="37134" rIns="74266" bIns="37134" rtlCol="0">
            <a:spAutoFit/>
          </a:bodyPr>
          <a:lstStyle/>
          <a:p>
            <a:pPr defTabSz="247543"/>
            <a:r>
              <a:rPr lang="en-US" sz="700" b="1" dirty="0">
                <a:solidFill>
                  <a:prstClr val="black"/>
                </a:solidFill>
              </a:rPr>
              <a:t>Bangkok 2021</a:t>
            </a:r>
            <a:endParaRPr lang="ru-RU" sz="700" b="1" dirty="0">
              <a:solidFill>
                <a:prstClr val="black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4755" y="4792298"/>
            <a:ext cx="2865661" cy="16908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74266" tIns="37134" rIns="74266" bIns="37134">
            <a:spAutoFit/>
          </a:bodyPr>
          <a:lstStyle/>
          <a:p>
            <a:pPr marL="154714" indent="-154714" defTabSz="247543">
              <a:buFont typeface="Wingdings" pitchFamily="2" charset="2"/>
              <a:buChar char="q"/>
            </a:pPr>
            <a:r>
              <a:rPr lang="en-US" sz="1050" dirty="0">
                <a:solidFill>
                  <a:prstClr val="black"/>
                </a:solidFill>
              </a:rPr>
              <a:t>XI CAROSAI Congress (Georgetown, July 2019)</a:t>
            </a:r>
          </a:p>
          <a:p>
            <a:pPr marL="154714" indent="-154714" defTabSz="247543">
              <a:buFont typeface="Wingdings" pitchFamily="2" charset="2"/>
              <a:buChar char="q"/>
            </a:pPr>
            <a:r>
              <a:rPr lang="en-US" sz="1050" dirty="0">
                <a:solidFill>
                  <a:prstClr val="black"/>
                </a:solidFill>
              </a:rPr>
              <a:t>XXIX OLACEFS General Assembly  </a:t>
            </a:r>
            <a:br>
              <a:rPr lang="en-US" sz="1050" dirty="0">
                <a:solidFill>
                  <a:prstClr val="black"/>
                </a:solidFill>
              </a:rPr>
            </a:br>
            <a:r>
              <a:rPr lang="en-US" sz="1050" dirty="0">
                <a:solidFill>
                  <a:prstClr val="black"/>
                </a:solidFill>
              </a:rPr>
              <a:t>(El Salvador, October 2019)</a:t>
            </a:r>
          </a:p>
          <a:p>
            <a:pPr marL="154714" indent="-154714" defTabSz="247543">
              <a:buFont typeface="Wingdings" pitchFamily="2" charset="2"/>
              <a:buChar char="q"/>
            </a:pPr>
            <a:r>
              <a:rPr lang="en-US" sz="1050" dirty="0">
                <a:solidFill>
                  <a:prstClr val="black"/>
                </a:solidFill>
              </a:rPr>
              <a:t>XIII ARABOSAI General Assembly  </a:t>
            </a:r>
            <a:br>
              <a:rPr lang="en-US" sz="1050" dirty="0">
                <a:solidFill>
                  <a:prstClr val="black"/>
                </a:solidFill>
              </a:rPr>
            </a:br>
            <a:r>
              <a:rPr lang="en-US" sz="1050" dirty="0">
                <a:solidFill>
                  <a:prstClr val="black"/>
                </a:solidFill>
              </a:rPr>
              <a:t>(Doha, November 2019)</a:t>
            </a:r>
          </a:p>
          <a:p>
            <a:pPr marL="154714" indent="-154714" defTabSz="247543">
              <a:buFont typeface="Wingdings" pitchFamily="2" charset="2"/>
              <a:buChar char="q"/>
            </a:pPr>
            <a:r>
              <a:rPr lang="it-IT" sz="1050" dirty="0">
                <a:solidFill>
                  <a:prstClr val="black"/>
                </a:solidFill>
              </a:rPr>
              <a:t>XI EUROSAI Congress (Prague, May 2020)</a:t>
            </a:r>
            <a:r>
              <a:rPr lang="en-US" sz="1050" dirty="0">
                <a:solidFill>
                  <a:prstClr val="black"/>
                </a:solidFill>
              </a:rPr>
              <a:t> </a:t>
            </a:r>
          </a:p>
          <a:p>
            <a:pPr marL="154714" indent="-154714" defTabSz="247543">
              <a:buFont typeface="Wingdings" pitchFamily="2" charset="2"/>
              <a:buChar char="q"/>
            </a:pPr>
            <a:r>
              <a:rPr lang="en-US" sz="1050" dirty="0">
                <a:solidFill>
                  <a:prstClr val="black"/>
                </a:solidFill>
              </a:rPr>
              <a:t>XXIII PASAI Congress (Koror, 2020)</a:t>
            </a:r>
          </a:p>
          <a:p>
            <a:pPr marL="154714" indent="-154714" defTabSz="247543">
              <a:buFont typeface="Wingdings" pitchFamily="2" charset="2"/>
              <a:buChar char="q"/>
            </a:pPr>
            <a:r>
              <a:rPr lang="en-US" sz="1050" dirty="0">
                <a:solidFill>
                  <a:prstClr val="black"/>
                </a:solidFill>
              </a:rPr>
              <a:t>XV AFROSAI Triennial General Assembly </a:t>
            </a:r>
            <a:br>
              <a:rPr lang="en-US" sz="1050" dirty="0">
                <a:solidFill>
                  <a:prstClr val="black"/>
                </a:solidFill>
              </a:rPr>
            </a:br>
            <a:r>
              <a:rPr lang="en-US" sz="1050" dirty="0">
                <a:solidFill>
                  <a:prstClr val="black"/>
                </a:solidFill>
              </a:rPr>
              <a:t>(</a:t>
            </a:r>
            <a:r>
              <a:rPr lang="pt-BR" sz="1050" dirty="0">
                <a:solidFill>
                  <a:prstClr val="black"/>
                </a:solidFill>
              </a:rPr>
              <a:t>Dakar, 2020)</a:t>
            </a:r>
          </a:p>
          <a:p>
            <a:pPr marL="154714" indent="-154714" defTabSz="247543">
              <a:buFont typeface="Wingdings" pitchFamily="2" charset="2"/>
              <a:buChar char="q"/>
            </a:pPr>
            <a:r>
              <a:rPr lang="pt-BR" sz="1050" dirty="0">
                <a:solidFill>
                  <a:prstClr val="black"/>
                </a:solidFill>
              </a:rPr>
              <a:t>XV ASOSAI Assembly (Bangkok, 2021)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30" name="5-конечная звезда 29"/>
          <p:cNvSpPr/>
          <p:nvPr/>
        </p:nvSpPr>
        <p:spPr>
          <a:xfrm>
            <a:off x="3541619" y="3974704"/>
            <a:ext cx="95996" cy="98835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66" tIns="37134" rIns="74266" bIns="37134" rtlCol="0" anchor="ctr"/>
          <a:lstStyle/>
          <a:p>
            <a:pPr algn="ctr" defTabSz="247543"/>
            <a:endParaRPr lang="ru-RU" sz="572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84959" y="4010497"/>
            <a:ext cx="815229" cy="182715"/>
          </a:xfrm>
          <a:prstGeom prst="rect">
            <a:avLst/>
          </a:prstGeom>
          <a:noFill/>
        </p:spPr>
        <p:txBody>
          <a:bodyPr wrap="none" lIns="74266" tIns="37134" rIns="74266" bIns="37134" rtlCol="0">
            <a:spAutoFit/>
          </a:bodyPr>
          <a:lstStyle/>
          <a:p>
            <a:pPr defTabSz="247543"/>
            <a:r>
              <a:rPr lang="en-US" sz="700" b="1" dirty="0">
                <a:solidFill>
                  <a:prstClr val="black"/>
                </a:solidFill>
              </a:rPr>
              <a:t>Georgetown 2019</a:t>
            </a:r>
            <a:endParaRPr lang="ru-RU" sz="7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07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9366" y="3731540"/>
            <a:ext cx="1901352" cy="2377058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183A55C1-FA84-2744-B349-6FA74DD53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059" y="948695"/>
            <a:ext cx="7473734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 defTabSz="247543">
              <a:defRPr/>
            </a:pPr>
            <a:r>
              <a:rPr lang="en-US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XXIII </a:t>
            </a:r>
            <a: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КОНГРЕСС ИНТОСАИ</a:t>
            </a:r>
            <a:r>
              <a:rPr lang="en-US" sz="195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endParaRPr lang="ru-RU" sz="195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AFF67EE-9098-CE4F-8A6D-1BF306A106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190" y="767806"/>
            <a:ext cx="715209" cy="5739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E3FDB7E-E078-D44D-92E3-9A671D900E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6229" y="787632"/>
            <a:ext cx="476740" cy="4891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018372D-0A58-9A40-AE6C-8E24D24CC548}"/>
              </a:ext>
            </a:extLst>
          </p:cNvPr>
          <p:cNvSpPr txBox="1"/>
          <p:nvPr/>
        </p:nvSpPr>
        <p:spPr>
          <a:xfrm>
            <a:off x="9231559" y="899693"/>
            <a:ext cx="319901" cy="275048"/>
          </a:xfrm>
          <a:prstGeom prst="rect">
            <a:avLst/>
          </a:prstGeom>
          <a:noFill/>
        </p:spPr>
        <p:txBody>
          <a:bodyPr wrap="none" lIns="74266" tIns="37134" rIns="74266" bIns="37134" rtlCol="0" anchor="ctr" anchorCtr="0">
            <a:spAutoFit/>
          </a:bodyPr>
          <a:lstStyle/>
          <a:p>
            <a:pPr defTabSz="247543"/>
            <a:r>
              <a:rPr lang="ru-RU" sz="1300" dirty="0">
                <a:solidFill>
                  <a:prstClr val="black">
                    <a:lumMod val="95000"/>
                    <a:lumOff val="5000"/>
                  </a:prstClr>
                </a:solidFill>
              </a:rPr>
              <a:t>34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9D16ECB5-0FC2-8A48-9940-7C7FF1D143CE}"/>
              </a:ext>
            </a:extLst>
          </p:cNvPr>
          <p:cNvCxnSpPr/>
          <p:nvPr/>
        </p:nvCxnSpPr>
        <p:spPr>
          <a:xfrm>
            <a:off x="768" y="1518905"/>
            <a:ext cx="9900323" cy="0"/>
          </a:xfrm>
          <a:prstGeom prst="line">
            <a:avLst/>
          </a:prstGeom>
          <a:ln w="15875">
            <a:solidFill>
              <a:srgbClr val="DB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3">
            <a:extLst>
              <a:ext uri="{FF2B5EF4-FFF2-40B4-BE49-F238E27FC236}">
                <a16:creationId xmlns="" xmlns:a16="http://schemas.microsoft.com/office/drawing/2014/main" id="{3FB8E5A8-FF7E-2B49-8337-D959BF075FC2}"/>
              </a:ext>
            </a:extLst>
          </p:cNvPr>
          <p:cNvSpPr txBox="1">
            <a:spLocks/>
          </p:cNvSpPr>
          <p:nvPr/>
        </p:nvSpPr>
        <p:spPr>
          <a:xfrm>
            <a:off x="1917068" y="2602176"/>
            <a:ext cx="7384602" cy="23566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742626">
              <a:lnSpc>
                <a:spcPct val="150000"/>
              </a:lnSpc>
            </a:pPr>
            <a:endParaRPr lang="ru-RU" sz="1625" cap="all" dirty="0">
              <a:solidFill>
                <a:srgbClr val="232026"/>
              </a:solidFill>
              <a:latin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831" y="2055212"/>
            <a:ext cx="2897984" cy="2132606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6006" y="1690708"/>
            <a:ext cx="1469129" cy="2609941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514" y="3793069"/>
            <a:ext cx="2459929" cy="1845232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859" y="3753340"/>
            <a:ext cx="1717111" cy="2289835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2948606" y="1571972"/>
            <a:ext cx="4077211" cy="341669"/>
          </a:xfrm>
          <a:prstGeom prst="rect">
            <a:avLst/>
          </a:prstGeom>
          <a:noFill/>
        </p:spPr>
        <p:txBody>
          <a:bodyPr wrap="none" lIns="74266" tIns="37134" rIns="74266" bIns="37134" rtlCol="0">
            <a:spAutoFit/>
          </a:bodyPr>
          <a:lstStyle/>
          <a:p>
            <a:pPr defTabSz="247543"/>
            <a:r>
              <a:rPr lang="ru-RU" sz="1733" dirty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ШТАБ СЧЕТНОЙ ПАЛАТЫ В ЦВЗ «МАНЕЖ»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3287" y="1982752"/>
            <a:ext cx="3126842" cy="2345494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841" y="4300648"/>
            <a:ext cx="2317677" cy="1738526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77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183A55C1-FA84-2744-B349-6FA74DD53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059" y="948695"/>
            <a:ext cx="7473734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 defTabSz="247543">
              <a:defRPr/>
            </a:pPr>
            <a:r>
              <a:rPr lang="en-US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XXIII </a:t>
            </a:r>
            <a: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КОНГРЕСС ИНТОСАИ</a:t>
            </a:r>
            <a:r>
              <a:rPr lang="en-US" sz="195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endParaRPr lang="ru-RU" sz="195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AFF67EE-9098-CE4F-8A6D-1BF306A106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190" y="767806"/>
            <a:ext cx="715209" cy="5739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E3FDB7E-E078-D44D-92E3-9A671D900E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6229" y="787632"/>
            <a:ext cx="476740" cy="4891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018372D-0A58-9A40-AE6C-8E24D24CC548}"/>
              </a:ext>
            </a:extLst>
          </p:cNvPr>
          <p:cNvSpPr txBox="1"/>
          <p:nvPr/>
        </p:nvSpPr>
        <p:spPr>
          <a:xfrm>
            <a:off x="9231559" y="899693"/>
            <a:ext cx="319901" cy="275048"/>
          </a:xfrm>
          <a:prstGeom prst="rect">
            <a:avLst/>
          </a:prstGeom>
          <a:noFill/>
        </p:spPr>
        <p:txBody>
          <a:bodyPr wrap="none" lIns="74266" tIns="37134" rIns="74266" bIns="37134" rtlCol="0" anchor="ctr" anchorCtr="0">
            <a:spAutoFit/>
          </a:bodyPr>
          <a:lstStyle/>
          <a:p>
            <a:pPr defTabSz="247543"/>
            <a:r>
              <a:rPr lang="ru-RU" sz="1300" dirty="0">
                <a:solidFill>
                  <a:prstClr val="black">
                    <a:lumMod val="95000"/>
                    <a:lumOff val="5000"/>
                  </a:prstClr>
                </a:solidFill>
              </a:rPr>
              <a:t>35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9D16ECB5-0FC2-8A48-9940-7C7FF1D143CE}"/>
              </a:ext>
            </a:extLst>
          </p:cNvPr>
          <p:cNvCxnSpPr/>
          <p:nvPr/>
        </p:nvCxnSpPr>
        <p:spPr>
          <a:xfrm>
            <a:off x="768" y="1518905"/>
            <a:ext cx="9900323" cy="0"/>
          </a:xfrm>
          <a:prstGeom prst="line">
            <a:avLst/>
          </a:prstGeom>
          <a:ln w="15875">
            <a:solidFill>
              <a:srgbClr val="DB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3">
            <a:extLst>
              <a:ext uri="{FF2B5EF4-FFF2-40B4-BE49-F238E27FC236}">
                <a16:creationId xmlns="" xmlns:a16="http://schemas.microsoft.com/office/drawing/2014/main" id="{3FB8E5A8-FF7E-2B49-8337-D959BF075FC2}"/>
              </a:ext>
            </a:extLst>
          </p:cNvPr>
          <p:cNvSpPr txBox="1">
            <a:spLocks/>
          </p:cNvSpPr>
          <p:nvPr/>
        </p:nvSpPr>
        <p:spPr>
          <a:xfrm>
            <a:off x="1917068" y="2602176"/>
            <a:ext cx="7384602" cy="23566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742626">
              <a:lnSpc>
                <a:spcPct val="150000"/>
              </a:lnSpc>
            </a:pPr>
            <a:endParaRPr lang="ru-RU" sz="1625" cap="all" dirty="0">
              <a:solidFill>
                <a:srgbClr val="232026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17889" y="1561556"/>
            <a:ext cx="1887766" cy="341669"/>
          </a:xfrm>
          <a:prstGeom prst="rect">
            <a:avLst/>
          </a:prstGeom>
          <a:noFill/>
        </p:spPr>
        <p:txBody>
          <a:bodyPr wrap="none" lIns="74266" tIns="37134" rIns="74266" bIns="37134" rtlCol="0">
            <a:spAutoFit/>
          </a:bodyPr>
          <a:lstStyle/>
          <a:p>
            <a:pPr defTabSz="247543"/>
            <a:r>
              <a:rPr lang="ru-RU" sz="1733" dirty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РАБОТА НА ПОЛЯХ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708" y="3870145"/>
            <a:ext cx="2227738" cy="1980904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8446" y="2137851"/>
            <a:ext cx="1904960" cy="1267968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924" y="1950556"/>
            <a:ext cx="2597305" cy="1727069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7243" y="4024766"/>
            <a:ext cx="2811372" cy="1834548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0701" y="1878309"/>
            <a:ext cx="2333909" cy="1951305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3955" y="3870140"/>
            <a:ext cx="3048897" cy="2004126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891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183A55C1-FA84-2744-B349-6FA74DD53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5719" y="903635"/>
            <a:ext cx="7473734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 defTabSz="247543">
              <a:defRPr/>
            </a:pPr>
            <a: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ПОДГОТОВКА К </a:t>
            </a:r>
            <a:r>
              <a:rPr lang="en-US" sz="195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XXIII</a:t>
            </a:r>
            <a: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КОНГРЕССУ ИНТОСАИ</a:t>
            </a:r>
            <a:r>
              <a:rPr lang="en-US" sz="195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endParaRPr lang="ru-RU" sz="195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AFF67EE-9098-CE4F-8A6D-1BF306A106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190" y="767806"/>
            <a:ext cx="715209" cy="5739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E3FDB7E-E078-D44D-92E3-9A671D900E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6229" y="787632"/>
            <a:ext cx="476740" cy="4891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018372D-0A58-9A40-AE6C-8E24D24CC548}"/>
              </a:ext>
            </a:extLst>
          </p:cNvPr>
          <p:cNvSpPr txBox="1"/>
          <p:nvPr/>
        </p:nvSpPr>
        <p:spPr>
          <a:xfrm>
            <a:off x="9231559" y="899693"/>
            <a:ext cx="319901" cy="275048"/>
          </a:xfrm>
          <a:prstGeom prst="rect">
            <a:avLst/>
          </a:prstGeom>
          <a:noFill/>
        </p:spPr>
        <p:txBody>
          <a:bodyPr wrap="none" lIns="74266" tIns="37134" rIns="74266" bIns="37134" rtlCol="0" anchor="ctr" anchorCtr="0">
            <a:spAutoFit/>
          </a:bodyPr>
          <a:lstStyle/>
          <a:p>
            <a:pPr defTabSz="247543"/>
            <a:r>
              <a:rPr lang="ru-RU" sz="1300" dirty="0">
                <a:solidFill>
                  <a:prstClr val="black">
                    <a:lumMod val="95000"/>
                    <a:lumOff val="5000"/>
                  </a:prstClr>
                </a:solidFill>
              </a:rPr>
              <a:t>36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9D16ECB5-0FC2-8A48-9940-7C7FF1D143CE}"/>
              </a:ext>
            </a:extLst>
          </p:cNvPr>
          <p:cNvCxnSpPr/>
          <p:nvPr/>
        </p:nvCxnSpPr>
        <p:spPr>
          <a:xfrm>
            <a:off x="768" y="1518905"/>
            <a:ext cx="9900323" cy="0"/>
          </a:xfrm>
          <a:prstGeom prst="line">
            <a:avLst/>
          </a:prstGeom>
          <a:ln w="15875">
            <a:solidFill>
              <a:srgbClr val="DB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3">
            <a:extLst>
              <a:ext uri="{FF2B5EF4-FFF2-40B4-BE49-F238E27FC236}">
                <a16:creationId xmlns="" xmlns:a16="http://schemas.microsoft.com/office/drawing/2014/main" id="{3FB8E5A8-FF7E-2B49-8337-D959BF075FC2}"/>
              </a:ext>
            </a:extLst>
          </p:cNvPr>
          <p:cNvSpPr txBox="1">
            <a:spLocks/>
          </p:cNvSpPr>
          <p:nvPr/>
        </p:nvSpPr>
        <p:spPr>
          <a:xfrm>
            <a:off x="1917068" y="2602176"/>
            <a:ext cx="7384602" cy="23566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742626">
              <a:lnSpc>
                <a:spcPct val="150000"/>
              </a:lnSpc>
            </a:pPr>
            <a:endParaRPr lang="ru-RU" sz="1625" cap="all" dirty="0">
              <a:solidFill>
                <a:srgbClr val="232026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3217" y="1881694"/>
            <a:ext cx="4584164" cy="875020"/>
          </a:xfrm>
          <a:prstGeom prst="rect">
            <a:avLst/>
          </a:prstGeom>
          <a:noFill/>
        </p:spPr>
        <p:txBody>
          <a:bodyPr wrap="square" lIns="74266" tIns="37134" rIns="74266" bIns="37134" rtlCol="0">
            <a:spAutoFit/>
          </a:bodyPr>
          <a:lstStyle/>
          <a:p>
            <a:pPr algn="ctr" defTabSz="247543"/>
            <a:r>
              <a:rPr lang="ru-RU" sz="1733" b="1" dirty="0">
                <a:solidFill>
                  <a:prstClr val="black"/>
                </a:solidFill>
              </a:rPr>
              <a:t>Департамент внешних связей реализовал </a:t>
            </a:r>
            <a:r>
              <a:rPr lang="en-US" sz="1733" b="1" dirty="0">
                <a:solidFill>
                  <a:prstClr val="black"/>
                </a:solidFill>
              </a:rPr>
              <a:t/>
            </a:r>
            <a:br>
              <a:rPr lang="en-US" sz="1733" b="1" dirty="0">
                <a:solidFill>
                  <a:prstClr val="black"/>
                </a:solidFill>
              </a:rPr>
            </a:br>
            <a:r>
              <a:rPr lang="ru-RU" sz="1733" b="1" dirty="0">
                <a:solidFill>
                  <a:srgbClr val="4472C4"/>
                </a:solidFill>
              </a:rPr>
              <a:t>712 ЗАДАЧ </a:t>
            </a:r>
            <a:r>
              <a:rPr lang="ru-RU" sz="1733" b="1" dirty="0">
                <a:solidFill>
                  <a:prstClr val="black"/>
                </a:solidFill>
              </a:rPr>
              <a:t>при поддержке других департаментов Счетной палаты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0498" y="1605216"/>
            <a:ext cx="3679796" cy="2841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010" y="3025796"/>
            <a:ext cx="4961860" cy="2372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6938" y="4012407"/>
            <a:ext cx="2921987" cy="2029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237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FA4DD82-6DB7-B441-AA8B-9C5534E2146A}"/>
              </a:ext>
            </a:extLst>
          </p:cNvPr>
          <p:cNvSpPr txBox="1"/>
          <p:nvPr/>
        </p:nvSpPr>
        <p:spPr>
          <a:xfrm>
            <a:off x="2132999" y="2832407"/>
            <a:ext cx="3394862" cy="375075"/>
          </a:xfrm>
          <a:prstGeom prst="rect">
            <a:avLst/>
          </a:prstGeom>
          <a:noFill/>
        </p:spPr>
        <p:txBody>
          <a:bodyPr wrap="square" lIns="74266" tIns="37134" rIns="74266" bIns="37134" rtlCol="0">
            <a:spAutoFit/>
          </a:bodyPr>
          <a:lstStyle/>
          <a:p>
            <a:pPr defTabSz="247543">
              <a:defRPr/>
            </a:pPr>
            <a:r>
              <a:rPr lang="ru-RU" sz="1950" b="1" dirty="0">
                <a:solidFill>
                  <a:srgbClr val="18A5BF"/>
                </a:solidFill>
                <a:cs typeface="Times New Roman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70737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894" y="3753360"/>
            <a:ext cx="2603235" cy="1735056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E3FDB7E-E078-D44D-92E3-9A671D900E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6862" y="787632"/>
            <a:ext cx="476814" cy="4891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018372D-0A58-9A40-AE6C-8E24D24CC548}"/>
              </a:ext>
            </a:extLst>
          </p:cNvPr>
          <p:cNvSpPr txBox="1"/>
          <p:nvPr/>
        </p:nvSpPr>
        <p:spPr>
          <a:xfrm>
            <a:off x="9232220" y="912260"/>
            <a:ext cx="184761" cy="249955"/>
          </a:xfrm>
          <a:prstGeom prst="rect">
            <a:avLst/>
          </a:prstGeom>
          <a:noFill/>
        </p:spPr>
        <p:txBody>
          <a:bodyPr wrap="none" lIns="49418" tIns="24709" rIns="49418" bIns="24709" rtlCol="0" anchor="ctr" anchorCtr="0">
            <a:spAutoFit/>
          </a:bodyPr>
          <a:lstStyle/>
          <a:p>
            <a:r>
              <a:rPr lang="ru-RU" sz="1300" dirty="0">
                <a:solidFill>
                  <a:prstClr val="black">
                    <a:lumMod val="95000"/>
                    <a:lumOff val="5000"/>
                  </a:prstClr>
                </a:solidFill>
              </a:rPr>
              <a:t>4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9D16ECB5-0FC2-8A48-9940-7C7FF1D143CE}"/>
              </a:ext>
            </a:extLst>
          </p:cNvPr>
          <p:cNvCxnSpPr/>
          <p:nvPr/>
        </p:nvCxnSpPr>
        <p:spPr>
          <a:xfrm>
            <a:off x="18" y="1518905"/>
            <a:ext cx="9901851" cy="0"/>
          </a:xfrm>
          <a:prstGeom prst="line">
            <a:avLst/>
          </a:prstGeom>
          <a:ln w="15875">
            <a:solidFill>
              <a:srgbClr val="DB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710065" y="767807"/>
            <a:ext cx="6481757" cy="950147"/>
          </a:xfrm>
          <a:prstGeom prst="rect">
            <a:avLst/>
          </a:prstGeom>
        </p:spPr>
        <p:txBody>
          <a:bodyPr wrap="square" lIns="49418" tIns="24709" rIns="49418" bIns="24709">
            <a:spAutoFit/>
          </a:bodyPr>
          <a:lstStyle/>
          <a:p>
            <a:pPr algn="ctr"/>
            <a:r>
              <a:rPr lang="en-US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XXIII</a:t>
            </a:r>
            <a: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 КОНГРЕСС ИНТОСАИ</a:t>
            </a:r>
            <a:b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</a:br>
            <a: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ДЕНЬ ПЕРВЫЙ. 23 СЕНТЯБРЯ 2019 ГОДА </a:t>
            </a:r>
          </a:p>
          <a:p>
            <a:pPr algn="ctr"/>
            <a:endParaRPr lang="en-US" sz="1950" b="1" dirty="0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AFF67EE-9098-CE4F-8A6D-1BF306A106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04" y="767806"/>
            <a:ext cx="715320" cy="57399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500677" y="1547894"/>
            <a:ext cx="5974456" cy="291633"/>
          </a:xfrm>
          <a:prstGeom prst="rect">
            <a:avLst/>
          </a:prstGeom>
          <a:noFill/>
        </p:spPr>
        <p:txBody>
          <a:bodyPr wrap="square" lIns="49418" tIns="24709" rIns="49418" bIns="24709" rtlCol="0">
            <a:spAutoFit/>
          </a:bodyPr>
          <a:lstStyle/>
          <a:p>
            <a:r>
              <a:rPr lang="ru-RU" sz="157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ЗАСЕДАНИЕ КОМИТЕТА ПО ПОВЫШЕНИЮ ПОТЕНЦИАЛА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950944" y="1920559"/>
            <a:ext cx="4660567" cy="4171926"/>
          </a:xfrm>
          <a:prstGeom prst="rect">
            <a:avLst/>
          </a:prstGeom>
        </p:spPr>
        <p:txBody>
          <a:bodyPr wrap="square" lIns="49418" tIns="24709" rIns="49418" bIns="24709">
            <a:spAutoFit/>
          </a:bodyPr>
          <a:lstStyle/>
          <a:p>
            <a:pPr algn="ctr"/>
            <a:r>
              <a:rPr lang="ru-RU" sz="1300" b="1" u="sng" dirty="0"/>
              <a:t>РЕШЕНО:</a:t>
            </a:r>
          </a:p>
          <a:p>
            <a:pPr algn="just"/>
            <a:endParaRPr lang="ru-RU" sz="569" u="sng" dirty="0"/>
          </a:p>
          <a:p>
            <a:pPr marL="154436" indent="-154436" algn="just"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246" dirty="0"/>
              <a:t>К 2020 году разработать </a:t>
            </a:r>
            <a:r>
              <a:rPr lang="ru-RU" sz="1246" b="1" dirty="0"/>
              <a:t>Стратегию коммуникаций</a:t>
            </a:r>
            <a:r>
              <a:rPr lang="ru-RU" sz="1246" dirty="0"/>
              <a:t>, продолжить работу по </a:t>
            </a:r>
            <a:r>
              <a:rPr lang="ru-RU" sz="1246" b="1" dirty="0"/>
              <a:t>обмену опытом среди экспертов </a:t>
            </a:r>
            <a:r>
              <a:rPr lang="ru-RU" sz="1246" dirty="0"/>
              <a:t>на региональном уровне (руководитель – ВОА Перу); </a:t>
            </a:r>
          </a:p>
          <a:p>
            <a:pPr marL="154436" indent="-154436" algn="just"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246" dirty="0"/>
              <a:t>В октябре – декабре провести </a:t>
            </a:r>
            <a:r>
              <a:rPr lang="ru-RU" sz="1246" b="1" dirty="0"/>
              <a:t>самооценку добросовестности </a:t>
            </a:r>
            <a:r>
              <a:rPr lang="ru-RU" sz="1246" dirty="0"/>
              <a:t>в ВОА Суринама и тренинг для модераторов в ВОА Сенегала (руководитель – ВОА Мексики);</a:t>
            </a:r>
          </a:p>
          <a:p>
            <a:pPr marL="154436" indent="-154436" algn="just"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246" dirty="0"/>
              <a:t>До 2022 года обновить Руководство по проведению проверок равными по положению (</a:t>
            </a:r>
            <a:r>
              <a:rPr lang="ru-RU" sz="1246" b="1" dirty="0"/>
              <a:t>ISSAI 5600</a:t>
            </a:r>
            <a:r>
              <a:rPr lang="ru-RU" sz="1246" dirty="0"/>
              <a:t>) (руководитель – ВОА Словакии);</a:t>
            </a:r>
          </a:p>
          <a:p>
            <a:pPr marL="154436" indent="-154436" algn="just"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246" dirty="0"/>
              <a:t>За 2020 – 2022 годы сделать более доступной информацию о </a:t>
            </a:r>
            <a:r>
              <a:rPr lang="ru-RU" sz="1246" b="1" dirty="0"/>
              <a:t>передовых практиках</a:t>
            </a:r>
            <a:r>
              <a:rPr lang="ru-RU" sz="1246" dirty="0"/>
              <a:t>, расширить форматы сотрудничества для обмена опытом между ВОА, работающих в сложных условиях, увеличить долю участия доноров (руководитель – ВОА Швеции);</a:t>
            </a:r>
          </a:p>
          <a:p>
            <a:pPr marL="154436" indent="-154436" algn="just"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246" dirty="0"/>
              <a:t>С 2020 года приступить к </a:t>
            </a:r>
            <a:r>
              <a:rPr lang="ru-RU" sz="1246" b="1" dirty="0"/>
              <a:t>обновлению руководства </a:t>
            </a:r>
            <a:r>
              <a:rPr lang="ru-RU" sz="1246" dirty="0"/>
              <a:t>по «Управлению человеческими ресурсами в ВОА» (руководитель – ВОА Кении);</a:t>
            </a:r>
          </a:p>
          <a:p>
            <a:pPr marL="154436" indent="-154436" algn="just"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246" dirty="0"/>
              <a:t>По повышению уровня профессионализма аудиторов (руководитель – ВОА ЮАР)</a:t>
            </a:r>
            <a:r>
              <a:rPr lang="en-US" sz="1246" dirty="0"/>
              <a:t>:</a:t>
            </a:r>
            <a:r>
              <a:rPr lang="ru-RU" sz="1246" dirty="0"/>
              <a:t> разработано руководство «Пути для профессионального развития»</a:t>
            </a:r>
            <a:r>
              <a:rPr lang="en-US" sz="1246" dirty="0"/>
              <a:t>; </a:t>
            </a:r>
            <a:r>
              <a:rPr lang="ru-RU" sz="1246" dirty="0"/>
              <a:t>планируется разработка дорожной карты компетенций аудиторов.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2696" y="3753360"/>
            <a:ext cx="1943661" cy="1487406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9287" y="2201241"/>
            <a:ext cx="2332258" cy="1552118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228" y="2489746"/>
            <a:ext cx="2043731" cy="1573010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134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E3FDB7E-E078-D44D-92E3-9A671D900E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6862" y="787632"/>
            <a:ext cx="476814" cy="4891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018372D-0A58-9A40-AE6C-8E24D24CC548}"/>
              </a:ext>
            </a:extLst>
          </p:cNvPr>
          <p:cNvSpPr txBox="1"/>
          <p:nvPr/>
        </p:nvSpPr>
        <p:spPr>
          <a:xfrm>
            <a:off x="9232220" y="912260"/>
            <a:ext cx="184761" cy="249955"/>
          </a:xfrm>
          <a:prstGeom prst="rect">
            <a:avLst/>
          </a:prstGeom>
          <a:noFill/>
        </p:spPr>
        <p:txBody>
          <a:bodyPr wrap="none" lIns="49418" tIns="24709" rIns="49418" bIns="24709" rtlCol="0" anchor="ctr" anchorCtr="0">
            <a:spAutoFit/>
          </a:bodyPr>
          <a:lstStyle/>
          <a:p>
            <a:r>
              <a:rPr lang="ru-RU" sz="1300" dirty="0">
                <a:solidFill>
                  <a:prstClr val="black">
                    <a:lumMod val="95000"/>
                    <a:lumOff val="5000"/>
                  </a:prstClr>
                </a:solidFill>
              </a:rPr>
              <a:t>5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9D16ECB5-0FC2-8A48-9940-7C7FF1D143CE}"/>
              </a:ext>
            </a:extLst>
          </p:cNvPr>
          <p:cNvCxnSpPr/>
          <p:nvPr/>
        </p:nvCxnSpPr>
        <p:spPr>
          <a:xfrm>
            <a:off x="18" y="1518905"/>
            <a:ext cx="9901851" cy="0"/>
          </a:xfrm>
          <a:prstGeom prst="line">
            <a:avLst/>
          </a:prstGeom>
          <a:ln w="15875">
            <a:solidFill>
              <a:srgbClr val="DB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710065" y="767807"/>
            <a:ext cx="6481757" cy="950147"/>
          </a:xfrm>
          <a:prstGeom prst="rect">
            <a:avLst/>
          </a:prstGeom>
        </p:spPr>
        <p:txBody>
          <a:bodyPr wrap="square" lIns="49418" tIns="24709" rIns="49418" bIns="24709">
            <a:spAutoFit/>
          </a:bodyPr>
          <a:lstStyle/>
          <a:p>
            <a:pPr algn="ctr"/>
            <a:r>
              <a:rPr lang="en-US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XXIII</a:t>
            </a:r>
            <a: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 КОНГРЕСС ИНТОСАИ</a:t>
            </a:r>
            <a:b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</a:br>
            <a: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ДЕНЬ ПЕРВЫЙ. 23 СЕНТЯБРЯ 2019 ГОДА </a:t>
            </a:r>
          </a:p>
          <a:p>
            <a:pPr algn="ctr"/>
            <a:endParaRPr lang="en-US" sz="1950" b="1" dirty="0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AFF67EE-9098-CE4F-8A6D-1BF306A106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04" y="767806"/>
            <a:ext cx="715320" cy="57399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106103" y="1632880"/>
            <a:ext cx="4034468" cy="291633"/>
          </a:xfrm>
          <a:prstGeom prst="rect">
            <a:avLst/>
          </a:prstGeom>
          <a:noFill/>
        </p:spPr>
        <p:txBody>
          <a:bodyPr wrap="none" lIns="49418" tIns="24709" rIns="49418" bIns="24709" rtlCol="0">
            <a:spAutoFit/>
          </a:bodyPr>
          <a:lstStyle/>
          <a:p>
            <a:r>
              <a:rPr lang="ru-RU" sz="157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ЗАСЕДАНИЕ КОМИТЕТА ПО ОБМЕНУ ОПЫТОМ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703" y="2259476"/>
            <a:ext cx="2262101" cy="1505428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88" y="3677261"/>
            <a:ext cx="2254447" cy="1500334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7320" y="2078989"/>
            <a:ext cx="1952077" cy="1691010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3890" y="4495432"/>
            <a:ext cx="1831892" cy="1556429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2904" y="3525062"/>
            <a:ext cx="1778211" cy="1256087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616858" y="2399810"/>
            <a:ext cx="4615362" cy="2333859"/>
          </a:xfrm>
          <a:prstGeom prst="rect">
            <a:avLst/>
          </a:prstGeom>
        </p:spPr>
        <p:txBody>
          <a:bodyPr wrap="square" lIns="49418" tIns="24709" rIns="49418" bIns="24709">
            <a:spAutoFit/>
          </a:bodyPr>
          <a:lstStyle/>
          <a:p>
            <a:pPr marL="154436" indent="-154436" algn="just"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354" b="1" dirty="0"/>
              <a:t>12 рабочих групп</a:t>
            </a:r>
            <a:r>
              <a:rPr lang="ru-RU" sz="1354" dirty="0"/>
              <a:t>: от аудита государственного долга, окружающей среды и цифровизации до финансовой модернизации, противодействию коррупции, оценке государственных программ и проектов;</a:t>
            </a:r>
          </a:p>
          <a:p>
            <a:pPr marL="154436" indent="-154436" algn="just"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q"/>
            </a:pPr>
            <a:endParaRPr lang="ru-RU" sz="1354" dirty="0"/>
          </a:p>
          <a:p>
            <a:pPr marL="154436" indent="-154436" algn="just"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q"/>
            </a:pPr>
            <a:endParaRPr lang="ru-RU" sz="1354" b="1" dirty="0"/>
          </a:p>
          <a:p>
            <a:pPr marL="154436" indent="-154436" algn="just"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354" dirty="0"/>
              <a:t>Результатом деятельности РГ по ключевым национальным показателям стала </a:t>
            </a:r>
            <a:r>
              <a:rPr lang="ru-RU" sz="1354" b="1" dirty="0"/>
              <a:t>разработка и утверждение Методических рекомендаций </a:t>
            </a:r>
            <a:r>
              <a:rPr lang="ru-RU" sz="1354" dirty="0"/>
              <a:t>по аудиту разработки и использования ключевых национальных показателей.</a:t>
            </a:r>
          </a:p>
          <a:p>
            <a:pPr marL="154436" indent="-154436" algn="just"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q"/>
            </a:pP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111348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1621" y="2075545"/>
            <a:ext cx="2522345" cy="1681143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E3FDB7E-E078-D44D-92E3-9A671D900E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6862" y="787632"/>
            <a:ext cx="476814" cy="4891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018372D-0A58-9A40-AE6C-8E24D24CC548}"/>
              </a:ext>
            </a:extLst>
          </p:cNvPr>
          <p:cNvSpPr txBox="1"/>
          <p:nvPr/>
        </p:nvSpPr>
        <p:spPr>
          <a:xfrm>
            <a:off x="9232220" y="912260"/>
            <a:ext cx="184761" cy="249955"/>
          </a:xfrm>
          <a:prstGeom prst="rect">
            <a:avLst/>
          </a:prstGeom>
          <a:noFill/>
        </p:spPr>
        <p:txBody>
          <a:bodyPr wrap="none" lIns="49418" tIns="24709" rIns="49418" bIns="24709" rtlCol="0" anchor="ctr" anchorCtr="0">
            <a:spAutoFit/>
          </a:bodyPr>
          <a:lstStyle/>
          <a:p>
            <a:r>
              <a:rPr lang="ru-RU" sz="1300" dirty="0">
                <a:solidFill>
                  <a:prstClr val="black">
                    <a:lumMod val="95000"/>
                    <a:lumOff val="5000"/>
                  </a:prstClr>
                </a:solidFill>
              </a:rPr>
              <a:t>6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9D16ECB5-0FC2-8A48-9940-7C7FF1D143CE}"/>
              </a:ext>
            </a:extLst>
          </p:cNvPr>
          <p:cNvCxnSpPr/>
          <p:nvPr/>
        </p:nvCxnSpPr>
        <p:spPr>
          <a:xfrm>
            <a:off x="18" y="1518905"/>
            <a:ext cx="9901851" cy="0"/>
          </a:xfrm>
          <a:prstGeom prst="line">
            <a:avLst/>
          </a:prstGeom>
          <a:ln w="15875">
            <a:solidFill>
              <a:srgbClr val="DB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733952" y="857757"/>
            <a:ext cx="6481757" cy="650065"/>
          </a:xfrm>
          <a:prstGeom prst="rect">
            <a:avLst/>
          </a:prstGeom>
        </p:spPr>
        <p:txBody>
          <a:bodyPr wrap="square" lIns="49418" tIns="24709" rIns="49418" bIns="24709">
            <a:spAutoFit/>
          </a:bodyPr>
          <a:lstStyle/>
          <a:p>
            <a:pPr algn="ctr"/>
            <a:r>
              <a:rPr lang="en-US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XXIII</a:t>
            </a:r>
            <a: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 КОНГРЕСС ИНТОСАИ</a:t>
            </a:r>
            <a:b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</a:br>
            <a: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ДЕНЬ ПЕРВЫЙ. 23 СЕНТЯБРЯ 2019 ГОДА</a:t>
            </a:r>
            <a:endParaRPr lang="en-US" sz="1950" b="1" dirty="0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AFF67EE-9098-CE4F-8A6D-1BF306A106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04" y="767806"/>
            <a:ext cx="715320" cy="5739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52518" y="1619280"/>
            <a:ext cx="3795069" cy="291633"/>
          </a:xfrm>
          <a:prstGeom prst="rect">
            <a:avLst/>
          </a:prstGeom>
          <a:noFill/>
        </p:spPr>
        <p:txBody>
          <a:bodyPr wrap="square" lIns="49418" tIns="24709" rIns="49418" bIns="24709" rtlCol="0">
            <a:spAutoFit/>
          </a:bodyPr>
          <a:lstStyle/>
          <a:p>
            <a:pPr algn="ctr"/>
            <a:r>
              <a:rPr lang="ru-RU" sz="157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72-Е ЗАСЕДАНИЕ УПРАВЛЯЮЩЕГО СОВЕТА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86781" y="3652247"/>
            <a:ext cx="4863992" cy="2338540"/>
          </a:xfrm>
          <a:prstGeom prst="rect">
            <a:avLst/>
          </a:prstGeom>
        </p:spPr>
        <p:txBody>
          <a:bodyPr wrap="square" lIns="49418" tIns="24709" rIns="49418" bIns="24709">
            <a:spAutoFit/>
          </a:bodyPr>
          <a:lstStyle/>
          <a:p>
            <a:pPr algn="just">
              <a:buClr>
                <a:schemeClr val="bg2">
                  <a:lumMod val="25000"/>
                </a:schemeClr>
              </a:buClr>
            </a:pPr>
            <a:endParaRPr lang="ru-RU" sz="1300" dirty="0"/>
          </a:p>
          <a:p>
            <a:pPr marL="154436" indent="-154436" algn="just"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300" b="1" dirty="0"/>
              <a:t>Отчетные доклады </a:t>
            </a:r>
            <a:r>
              <a:rPr lang="ru-RU" sz="1300" dirty="0"/>
              <a:t>представителей Генерального секретариата ИНТОСАИ, ВОА ОАЭ, России, Бразилии, ЮАР, Саудовской Аравии, США, Норвегии, Индии, Туниса, Камеруна, Китая, Новой Зеландии, Ямайки, Испании, Чили;</a:t>
            </a:r>
          </a:p>
          <a:p>
            <a:pPr marL="154436" indent="-154436" algn="just"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q"/>
            </a:pPr>
            <a:endParaRPr lang="ru-RU" sz="1300" dirty="0"/>
          </a:p>
          <a:p>
            <a:pPr marL="154436" indent="-154436" algn="just"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300" dirty="0"/>
              <a:t>Доклад России </a:t>
            </a:r>
            <a:r>
              <a:rPr lang="ru-RU" sz="1300" b="1" dirty="0"/>
              <a:t>о подготовке к проведению </a:t>
            </a:r>
            <a:r>
              <a:rPr lang="ru-RU" sz="1300" dirty="0"/>
              <a:t>XXIII конгресса ИНТОСАИ, а также </a:t>
            </a:r>
            <a:r>
              <a:rPr lang="ru-RU" sz="1300" b="1" dirty="0"/>
              <a:t>о Меморандуме о взаимопонимании с ОЭСР</a:t>
            </a:r>
          </a:p>
          <a:p>
            <a:pPr marL="154436" indent="-154436" algn="just"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q"/>
            </a:pPr>
            <a:endParaRPr lang="ru-RU" sz="1300" b="1" dirty="0"/>
          </a:p>
          <a:p>
            <a:pPr marL="154436" indent="-154436" algn="just"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300" b="1" dirty="0"/>
              <a:t>Дискуссионная сессия</a:t>
            </a:r>
            <a:r>
              <a:rPr lang="ru-RU" sz="1300" dirty="0"/>
              <a:t> по вопросам применения стандартов ISSAI.</a:t>
            </a:r>
          </a:p>
          <a:p>
            <a:endParaRPr lang="ru-RU" sz="572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5795" y="1955814"/>
            <a:ext cx="2126221" cy="1417125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7608" y="3046707"/>
            <a:ext cx="2412915" cy="1605795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9702" y="3634121"/>
            <a:ext cx="2126221" cy="1417125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904" y="4516939"/>
            <a:ext cx="1992356" cy="1327905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Скругленная прямоугольная выноска 24"/>
          <p:cNvSpPr/>
          <p:nvPr/>
        </p:nvSpPr>
        <p:spPr>
          <a:xfrm>
            <a:off x="406505" y="1997054"/>
            <a:ext cx="3425662" cy="1562220"/>
          </a:xfrm>
          <a:prstGeom prst="wedgeRoundRectCallou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49418" tIns="24709" rIns="49418" bIns="24709" rtlCol="0" anchor="ctr"/>
          <a:lstStyle/>
          <a:p>
            <a:pPr algn="just"/>
            <a:r>
              <a:rPr lang="ru-RU" sz="1083" i="1" dirty="0"/>
              <a:t>«Государственное управление меняется. Общество становится все более требовательным к качеству </a:t>
            </a:r>
            <a:r>
              <a:rPr lang="ru-RU" sz="1083" i="1" dirty="0" err="1"/>
              <a:t>госуслуг</a:t>
            </a:r>
            <a:r>
              <a:rPr lang="ru-RU" sz="1083" i="1" dirty="0"/>
              <a:t>. Поэтому теперь в фокусе внимания органов аудита должно находиться не только эффективное администрирование финансов, но и качество жизни граждан, реализация подходов к решению глобальных и трансграничных проблем» - </a:t>
            </a:r>
            <a:r>
              <a:rPr lang="ru-RU" sz="1083" b="1" i="1" dirty="0"/>
              <a:t>Алексей </a:t>
            </a:r>
            <a:r>
              <a:rPr lang="ru-RU" sz="1083" b="1" i="1" dirty="0" smtClean="0"/>
              <a:t>Кудрин</a:t>
            </a:r>
            <a:endParaRPr lang="ru-RU" sz="1083" b="1" i="1" dirty="0"/>
          </a:p>
        </p:txBody>
      </p:sp>
    </p:spTree>
    <p:extLst>
      <p:ext uri="{BB962C8B-B14F-4D97-AF65-F5344CB8AC3E}">
        <p14:creationId xmlns:p14="http://schemas.microsoft.com/office/powerpoint/2010/main" val="333685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183A55C1-FA84-2744-B349-6FA74DD53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5156" y="800725"/>
            <a:ext cx="7474888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>
              <a:defRPr/>
            </a:pPr>
            <a:r>
              <a:rPr lang="en-US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XXIII </a:t>
            </a:r>
            <a: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КОНГРЕСС ИНТОСАИ</a:t>
            </a:r>
            <a:b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</a:br>
            <a: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ДЕНЬ ВТОРОЙ. 24 СЕНТЯБРЯ 2019 ГОДА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AFF67EE-9098-CE4F-8A6D-1BF306A106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04" y="767806"/>
            <a:ext cx="715320" cy="5739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E3FDB7E-E078-D44D-92E3-9A671D900EC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6862" y="787632"/>
            <a:ext cx="476814" cy="4891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018372D-0A58-9A40-AE6C-8E24D24CC548}"/>
              </a:ext>
            </a:extLst>
          </p:cNvPr>
          <p:cNvSpPr txBox="1"/>
          <p:nvPr/>
        </p:nvSpPr>
        <p:spPr>
          <a:xfrm>
            <a:off x="9232220" y="912260"/>
            <a:ext cx="184761" cy="249955"/>
          </a:xfrm>
          <a:prstGeom prst="rect">
            <a:avLst/>
          </a:prstGeom>
          <a:noFill/>
        </p:spPr>
        <p:txBody>
          <a:bodyPr wrap="none" lIns="49418" tIns="24709" rIns="49418" bIns="24709" rtlCol="0" anchor="ctr" anchorCtr="0">
            <a:spAutoFit/>
          </a:bodyPr>
          <a:lstStyle/>
          <a:p>
            <a:r>
              <a:rPr lang="ru-RU" sz="1300" dirty="0">
                <a:solidFill>
                  <a:prstClr val="black">
                    <a:lumMod val="95000"/>
                    <a:lumOff val="5000"/>
                  </a:prstClr>
                </a:solidFill>
              </a:rPr>
              <a:t>7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9D16ECB5-0FC2-8A48-9940-7C7FF1D143CE}"/>
              </a:ext>
            </a:extLst>
          </p:cNvPr>
          <p:cNvCxnSpPr/>
          <p:nvPr/>
        </p:nvCxnSpPr>
        <p:spPr>
          <a:xfrm>
            <a:off x="18" y="1518905"/>
            <a:ext cx="9901851" cy="0"/>
          </a:xfrm>
          <a:prstGeom prst="line">
            <a:avLst/>
          </a:prstGeom>
          <a:ln w="15875">
            <a:solidFill>
              <a:srgbClr val="DB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3">
            <a:extLst>
              <a:ext uri="{FF2B5EF4-FFF2-40B4-BE49-F238E27FC236}">
                <a16:creationId xmlns="" xmlns:a16="http://schemas.microsoft.com/office/drawing/2014/main" id="{3FB8E5A8-FF7E-2B49-8337-D959BF075FC2}"/>
              </a:ext>
            </a:extLst>
          </p:cNvPr>
          <p:cNvSpPr txBox="1">
            <a:spLocks/>
          </p:cNvSpPr>
          <p:nvPr/>
        </p:nvSpPr>
        <p:spPr>
          <a:xfrm>
            <a:off x="1916608" y="2602191"/>
            <a:ext cx="7385741" cy="23566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ru-RU" sz="1625" cap="all" dirty="0">
              <a:solidFill>
                <a:srgbClr val="232026"/>
              </a:solidFill>
              <a:latin typeface="Calibri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2841" y="2623259"/>
            <a:ext cx="2531400" cy="1687178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343" y="1918834"/>
            <a:ext cx="2753369" cy="1835120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3597" y="3773090"/>
            <a:ext cx="2702760" cy="1801389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067017" y="1635423"/>
            <a:ext cx="3709251" cy="291633"/>
          </a:xfrm>
          <a:prstGeom prst="rect">
            <a:avLst/>
          </a:prstGeom>
        </p:spPr>
        <p:txBody>
          <a:bodyPr wrap="none" lIns="49418" tIns="24709" rIns="49418" bIns="24709">
            <a:spAutoFit/>
          </a:bodyPr>
          <a:lstStyle/>
          <a:p>
            <a:pPr algn="ctr"/>
            <a:r>
              <a:rPr lang="ru-RU" sz="157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72-Е ЗАСЕДАНИЕ УПРАВЛЯЮЩЕГО СОВЕТА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0353" y="2355103"/>
            <a:ext cx="4018498" cy="2650613"/>
          </a:xfrm>
          <a:prstGeom prst="rect">
            <a:avLst/>
          </a:prstGeom>
        </p:spPr>
        <p:txBody>
          <a:bodyPr wrap="square" lIns="49418" tIns="24709" rIns="49418" bIns="24709">
            <a:spAutoFit/>
          </a:bodyPr>
          <a:lstStyle/>
          <a:p>
            <a:pPr algn="just">
              <a:buClr>
                <a:schemeClr val="bg2">
                  <a:lumMod val="25000"/>
                </a:schemeClr>
              </a:buClr>
            </a:pPr>
            <a:endParaRPr lang="ru-RU" sz="1300" dirty="0"/>
          </a:p>
          <a:p>
            <a:pPr marL="154436" indent="-154436" algn="just"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300" b="1" dirty="0"/>
              <a:t>ВОА Литвы и Ямайки </a:t>
            </a:r>
            <a:r>
              <a:rPr lang="ru-RU" sz="1300" dirty="0"/>
              <a:t>– внешние аудиторы на период 2019-2021 годов;</a:t>
            </a:r>
          </a:p>
          <a:p>
            <a:pPr marL="154436" indent="-154436" algn="just"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q"/>
            </a:pPr>
            <a:endParaRPr lang="ru-RU" sz="1300" b="1" dirty="0"/>
          </a:p>
          <a:p>
            <a:pPr marL="154436" indent="-154436" algn="just"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300" b="1" dirty="0"/>
              <a:t>ВОА Бразилии – принимающая сторона XXIV Конгресса ИНТОСАИ </a:t>
            </a:r>
            <a:r>
              <a:rPr lang="ru-RU" sz="1300" dirty="0"/>
              <a:t>в 2022 году;</a:t>
            </a:r>
          </a:p>
          <a:p>
            <a:pPr marL="154436" indent="-154436" algn="just"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q"/>
            </a:pPr>
            <a:endParaRPr lang="ru-RU" sz="1300" dirty="0"/>
          </a:p>
          <a:p>
            <a:pPr marL="154436" indent="-154436" algn="just"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300" dirty="0"/>
              <a:t>Подведены </a:t>
            </a:r>
            <a:r>
              <a:rPr lang="ru-RU" sz="1300" b="1" dirty="0"/>
              <a:t>итоги работы </a:t>
            </a:r>
            <a:r>
              <a:rPr lang="ru-RU" sz="1300" dirty="0"/>
              <a:t>основных комитетов и региональных организаций;</a:t>
            </a:r>
          </a:p>
          <a:p>
            <a:pPr marL="154436" indent="-154436" algn="just"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q"/>
            </a:pPr>
            <a:endParaRPr lang="ru-RU" sz="1300" dirty="0"/>
          </a:p>
          <a:p>
            <a:pPr marL="154436" indent="-154436" algn="just"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300" dirty="0"/>
              <a:t>Проводы членов Управляющего совета ИНТОСАИ, у которых истекал срок полномочий (</a:t>
            </a:r>
            <a:r>
              <a:rPr lang="ru-RU" sz="1300" b="1" dirty="0"/>
              <a:t>ВОА Пакистана, Габона, Египта).</a:t>
            </a:r>
          </a:p>
        </p:txBody>
      </p:sp>
    </p:spTree>
    <p:extLst>
      <p:ext uri="{BB962C8B-B14F-4D97-AF65-F5344CB8AC3E}">
        <p14:creationId xmlns:p14="http://schemas.microsoft.com/office/powerpoint/2010/main" val="78526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183A55C1-FA84-2744-B349-6FA74DD53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7167" y="846752"/>
            <a:ext cx="7474888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>
              <a:defRPr/>
            </a:pPr>
            <a:r>
              <a:rPr lang="en-US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XXIII </a:t>
            </a:r>
            <a: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КОНГРЕСС ИНТОСАИ</a:t>
            </a:r>
            <a:b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</a:br>
            <a: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ДЕНЬ ВТОРОЙ. 24 СЕНТЯБРЯ 2019 ГОДА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AFF67EE-9098-CE4F-8A6D-1BF306A106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04" y="767806"/>
            <a:ext cx="715320" cy="5739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E3FDB7E-E078-D44D-92E3-9A671D900EC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6862" y="787632"/>
            <a:ext cx="476814" cy="4891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018372D-0A58-9A40-AE6C-8E24D24CC548}"/>
              </a:ext>
            </a:extLst>
          </p:cNvPr>
          <p:cNvSpPr txBox="1"/>
          <p:nvPr/>
        </p:nvSpPr>
        <p:spPr>
          <a:xfrm>
            <a:off x="9232220" y="912260"/>
            <a:ext cx="184761" cy="249955"/>
          </a:xfrm>
          <a:prstGeom prst="rect">
            <a:avLst/>
          </a:prstGeom>
          <a:noFill/>
        </p:spPr>
        <p:txBody>
          <a:bodyPr wrap="none" lIns="49418" tIns="24709" rIns="49418" bIns="24709" rtlCol="0" anchor="ctr" anchorCtr="0">
            <a:spAutoFit/>
          </a:bodyPr>
          <a:lstStyle/>
          <a:p>
            <a:r>
              <a:rPr lang="ru-RU" sz="1300" dirty="0">
                <a:solidFill>
                  <a:prstClr val="black">
                    <a:lumMod val="95000"/>
                    <a:lumOff val="5000"/>
                  </a:prstClr>
                </a:solidFill>
              </a:rPr>
              <a:t>8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9D16ECB5-0FC2-8A48-9940-7C7FF1D143CE}"/>
              </a:ext>
            </a:extLst>
          </p:cNvPr>
          <p:cNvCxnSpPr/>
          <p:nvPr/>
        </p:nvCxnSpPr>
        <p:spPr>
          <a:xfrm>
            <a:off x="18" y="1518905"/>
            <a:ext cx="9901851" cy="0"/>
          </a:xfrm>
          <a:prstGeom prst="line">
            <a:avLst/>
          </a:prstGeom>
          <a:ln w="15875">
            <a:solidFill>
              <a:srgbClr val="DB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3">
            <a:extLst>
              <a:ext uri="{FF2B5EF4-FFF2-40B4-BE49-F238E27FC236}">
                <a16:creationId xmlns="" xmlns:a16="http://schemas.microsoft.com/office/drawing/2014/main" id="{3FB8E5A8-FF7E-2B49-8337-D959BF075FC2}"/>
              </a:ext>
            </a:extLst>
          </p:cNvPr>
          <p:cNvSpPr txBox="1">
            <a:spLocks/>
          </p:cNvSpPr>
          <p:nvPr/>
        </p:nvSpPr>
        <p:spPr>
          <a:xfrm>
            <a:off x="1916608" y="2602191"/>
            <a:ext cx="7385741" cy="23566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ru-RU" sz="1625" cap="all" dirty="0">
              <a:solidFill>
                <a:srgbClr val="232026"/>
              </a:solidFill>
              <a:latin typeface="Calibri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11937" y="1650450"/>
            <a:ext cx="4365969" cy="291633"/>
          </a:xfrm>
          <a:prstGeom prst="rect">
            <a:avLst/>
          </a:prstGeom>
        </p:spPr>
        <p:txBody>
          <a:bodyPr wrap="none" lIns="49418" tIns="24709" rIns="49418" bIns="24709">
            <a:spAutoFit/>
          </a:bodyPr>
          <a:lstStyle/>
          <a:p>
            <a:r>
              <a:rPr lang="ru-RU" sz="157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ОТКРЫТЫЕ ДИСКУССИИ ПО ВОПРОСАМ ИНТОСАИ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873258" y="2048410"/>
            <a:ext cx="4764473" cy="3500845"/>
          </a:xfrm>
          <a:prstGeom prst="rect">
            <a:avLst/>
          </a:prstGeom>
        </p:spPr>
        <p:txBody>
          <a:bodyPr wrap="square" lIns="49418" tIns="24709" rIns="49418" bIns="24709">
            <a:spAutoFit/>
          </a:bodyPr>
          <a:lstStyle/>
          <a:p>
            <a:pPr marL="154436" indent="-154436">
              <a:buFont typeface="Wingdings" panose="05000000000000000000" pitchFamily="2" charset="2"/>
              <a:buChar char="q"/>
            </a:pPr>
            <a:r>
              <a:rPr lang="ru-RU" sz="1246" dirty="0"/>
              <a:t>Формат стратегических сессий</a:t>
            </a:r>
            <a:r>
              <a:rPr lang="en-US" sz="1246" dirty="0"/>
              <a:t>, </a:t>
            </a:r>
            <a:r>
              <a:rPr lang="ru-RU" sz="1246" b="1" dirty="0"/>
              <a:t>10-12 человек </a:t>
            </a:r>
            <a:r>
              <a:rPr lang="ru-RU" sz="1246" dirty="0"/>
              <a:t>под руководством опытных модераторов из числа руководителей ВОА;</a:t>
            </a:r>
          </a:p>
          <a:p>
            <a:pPr marL="154436" indent="-154436">
              <a:buFont typeface="Wingdings" panose="05000000000000000000" pitchFamily="2" charset="2"/>
              <a:buChar char="q"/>
            </a:pPr>
            <a:endParaRPr lang="ru-RU" sz="1246" dirty="0"/>
          </a:p>
          <a:p>
            <a:pPr marL="154436" indent="-154436">
              <a:buFont typeface="Wingdings" panose="05000000000000000000" pitchFamily="2" charset="2"/>
              <a:buChar char="q"/>
            </a:pPr>
            <a:r>
              <a:rPr lang="ru-RU" sz="1246" dirty="0"/>
              <a:t>Более </a:t>
            </a:r>
            <a:r>
              <a:rPr lang="ru-RU" sz="1246" b="1" dirty="0"/>
              <a:t>200 участников </a:t>
            </a:r>
            <a:r>
              <a:rPr lang="ru-RU" sz="1246" dirty="0"/>
              <a:t>из </a:t>
            </a:r>
            <a:r>
              <a:rPr lang="ru-RU" sz="1246" b="1" dirty="0"/>
              <a:t>50 стран</a:t>
            </a:r>
            <a:r>
              <a:rPr lang="ru-RU" sz="1246" dirty="0"/>
              <a:t>; </a:t>
            </a:r>
          </a:p>
          <a:p>
            <a:pPr marL="154436" indent="-154436">
              <a:buFont typeface="Wingdings" panose="05000000000000000000" pitchFamily="2" charset="2"/>
              <a:buChar char="q"/>
            </a:pPr>
            <a:endParaRPr lang="ru-RU" sz="1246" dirty="0"/>
          </a:p>
          <a:p>
            <a:pPr marL="154436" indent="-154436">
              <a:buFont typeface="Wingdings" panose="05000000000000000000" pitchFamily="2" charset="2"/>
              <a:buChar char="q"/>
            </a:pPr>
            <a:r>
              <a:rPr lang="ru-RU" sz="1246" dirty="0"/>
              <a:t>Темы обсуждения:</a:t>
            </a:r>
          </a:p>
          <a:p>
            <a:pPr marL="401536" lvl="1" indent="-154436" algn="just">
              <a:buFont typeface="Wingdings" panose="05000000000000000000" pitchFamily="2" charset="2"/>
              <a:buChar char="§"/>
            </a:pPr>
            <a:r>
              <a:rPr lang="ru-RU" sz="1246" dirty="0"/>
              <a:t>Как мы можем сделать ИНТОСАИ более эффективной, активной и влиятельной в ходе разработки повестки дня на 2020 и последующие годы? </a:t>
            </a:r>
          </a:p>
          <a:p>
            <a:pPr marL="401536" lvl="1" indent="-154436" algn="just">
              <a:buFont typeface="Wingdings" panose="05000000000000000000" pitchFamily="2" charset="2"/>
              <a:buChar char="§"/>
            </a:pPr>
            <a:r>
              <a:rPr lang="ru-RU" sz="1246" dirty="0"/>
              <a:t>Цифровые вызовы и возможности: как использовать современные технологии в ежедневной работе ВОА?</a:t>
            </a:r>
          </a:p>
          <a:p>
            <a:pPr marL="401536" lvl="1" indent="-154436" algn="just">
              <a:buFont typeface="Wingdings" panose="05000000000000000000" pitchFamily="2" charset="2"/>
              <a:buChar char="§"/>
            </a:pPr>
            <a:r>
              <a:rPr lang="ru-RU" sz="1246" dirty="0"/>
              <a:t>Как ВОА должны изменить свою повседневную деятельность для повышения своей роли в меняющемся мире?</a:t>
            </a:r>
          </a:p>
          <a:p>
            <a:pPr marL="401536" lvl="1" indent="-154436" algn="just">
              <a:buFont typeface="Wingdings" panose="05000000000000000000" pitchFamily="2" charset="2"/>
              <a:buChar char="§"/>
            </a:pPr>
            <a:r>
              <a:rPr lang="ru-RU" sz="1246" dirty="0"/>
              <a:t>Какова роль ВОА в сохранении и укреплении общественного доверия?</a:t>
            </a:r>
          </a:p>
          <a:p>
            <a:pPr marL="401536" lvl="1" indent="-154436" algn="just">
              <a:buFont typeface="Wingdings" panose="05000000000000000000" pitchFamily="2" charset="2"/>
              <a:buChar char="§"/>
            </a:pPr>
            <a:endParaRPr lang="ru-RU" sz="1246" dirty="0"/>
          </a:p>
          <a:p>
            <a:pPr marL="154436" indent="-154436" algn="just">
              <a:buFont typeface="Wingdings" panose="05000000000000000000" pitchFamily="2" charset="2"/>
              <a:buChar char="q"/>
            </a:pPr>
            <a:r>
              <a:rPr lang="ru-RU" sz="1246" dirty="0"/>
              <a:t>По итогам обсуждения каждой из тем составлено краткое резюме. </a:t>
            </a:r>
            <a:endParaRPr lang="ru-RU" sz="572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591" y="2357836"/>
            <a:ext cx="1836738" cy="1516092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235" y="3744907"/>
            <a:ext cx="1960563" cy="1605852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3231" y="3456002"/>
            <a:ext cx="2228575" cy="1485345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4272" y="4591885"/>
            <a:ext cx="1702324" cy="1431027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3030" y="2001490"/>
            <a:ext cx="2325158" cy="1447719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190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183A55C1-FA84-2744-B349-6FA74DD53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7167" y="846752"/>
            <a:ext cx="7474888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>
              <a:defRPr/>
            </a:pPr>
            <a:r>
              <a:rPr lang="en-US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XXIII </a:t>
            </a:r>
            <a: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КОНГРЕСС ИНТОСАИ</a:t>
            </a:r>
            <a:b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</a:br>
            <a:r>
              <a:rPr lang="ru-RU" sz="1950" b="1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ДЕНЬ ВТОРОЙ. 24 СЕНТЯБРЯ 2019 ГОДА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AFF67EE-9098-CE4F-8A6D-1BF306A106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04" y="767806"/>
            <a:ext cx="715320" cy="5739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E3FDB7E-E078-D44D-92E3-9A671D900EC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6862" y="787632"/>
            <a:ext cx="476814" cy="4891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018372D-0A58-9A40-AE6C-8E24D24CC548}"/>
              </a:ext>
            </a:extLst>
          </p:cNvPr>
          <p:cNvSpPr txBox="1"/>
          <p:nvPr/>
        </p:nvSpPr>
        <p:spPr>
          <a:xfrm>
            <a:off x="9232220" y="912260"/>
            <a:ext cx="184761" cy="249955"/>
          </a:xfrm>
          <a:prstGeom prst="rect">
            <a:avLst/>
          </a:prstGeom>
          <a:noFill/>
        </p:spPr>
        <p:txBody>
          <a:bodyPr wrap="none" lIns="49418" tIns="24709" rIns="49418" bIns="24709" rtlCol="0" anchor="ctr" anchorCtr="0">
            <a:spAutoFit/>
          </a:bodyPr>
          <a:lstStyle/>
          <a:p>
            <a:r>
              <a:rPr lang="ru-RU" sz="1300" dirty="0">
                <a:solidFill>
                  <a:prstClr val="black">
                    <a:lumMod val="95000"/>
                    <a:lumOff val="5000"/>
                  </a:prstClr>
                </a:solidFill>
              </a:rPr>
              <a:t>9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9D16ECB5-0FC2-8A48-9940-7C7FF1D143CE}"/>
              </a:ext>
            </a:extLst>
          </p:cNvPr>
          <p:cNvCxnSpPr/>
          <p:nvPr/>
        </p:nvCxnSpPr>
        <p:spPr>
          <a:xfrm>
            <a:off x="18" y="1518905"/>
            <a:ext cx="9901851" cy="0"/>
          </a:xfrm>
          <a:prstGeom prst="line">
            <a:avLst/>
          </a:prstGeom>
          <a:ln w="15875">
            <a:solidFill>
              <a:srgbClr val="DB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3">
            <a:extLst>
              <a:ext uri="{FF2B5EF4-FFF2-40B4-BE49-F238E27FC236}">
                <a16:creationId xmlns="" xmlns:a16="http://schemas.microsoft.com/office/drawing/2014/main" id="{3FB8E5A8-FF7E-2B49-8337-D959BF075FC2}"/>
              </a:ext>
            </a:extLst>
          </p:cNvPr>
          <p:cNvSpPr txBox="1">
            <a:spLocks/>
          </p:cNvSpPr>
          <p:nvPr/>
        </p:nvSpPr>
        <p:spPr>
          <a:xfrm>
            <a:off x="1916608" y="2602191"/>
            <a:ext cx="7385741" cy="23566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ru-RU" sz="1625" cap="all" dirty="0">
              <a:solidFill>
                <a:srgbClr val="232026"/>
              </a:solidFill>
              <a:latin typeface="Calibri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56143" y="1613050"/>
            <a:ext cx="4989602" cy="291633"/>
          </a:xfrm>
          <a:prstGeom prst="rect">
            <a:avLst/>
          </a:prstGeom>
        </p:spPr>
        <p:txBody>
          <a:bodyPr wrap="none" lIns="49418" tIns="24709" rIns="49418" bIns="24709">
            <a:spAutoFit/>
          </a:bodyPr>
          <a:lstStyle/>
          <a:p>
            <a:pPr algn="ctr"/>
            <a:r>
              <a:rPr lang="ru-RU" sz="157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ИТОГИ ОТКРЫТЫХ ДИСКУССИЙ ПО ВОПРОСАМ ИНТОСАИ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75834" y="2179114"/>
            <a:ext cx="7800975" cy="2900617"/>
          </a:xfrm>
          <a:prstGeom prst="rect">
            <a:avLst/>
          </a:prstGeom>
        </p:spPr>
        <p:txBody>
          <a:bodyPr wrap="square" lIns="49418" tIns="24709" rIns="49418" bIns="24709">
            <a:spAutoFit/>
          </a:bodyPr>
          <a:lstStyle/>
          <a:p>
            <a:pPr marL="154436" indent="-154436" algn="just">
              <a:buFont typeface="Wingdings" panose="05000000000000000000" pitchFamily="2" charset="2"/>
              <a:buChar char="q"/>
            </a:pPr>
            <a:r>
              <a:rPr lang="ru-RU" sz="1246" dirty="0"/>
              <a:t>Для повышения эффективности ИНТОСАИ высшим органам аудита необходимо:</a:t>
            </a:r>
          </a:p>
          <a:p>
            <a:pPr marL="432854" lvl="1" indent="-185749" algn="just">
              <a:buFont typeface="Wingdings" pitchFamily="2" charset="2"/>
              <a:buChar char="§"/>
            </a:pPr>
            <a:r>
              <a:rPr lang="ru-RU" sz="1246" dirty="0"/>
              <a:t> </a:t>
            </a:r>
            <a:r>
              <a:rPr lang="ru-RU" sz="1246" b="1" dirty="0"/>
              <a:t>защищать и укреплять свою независимость</a:t>
            </a:r>
            <a:r>
              <a:rPr lang="en-US" sz="1246" b="1" dirty="0"/>
              <a:t>;</a:t>
            </a:r>
            <a:endParaRPr lang="ru-RU" sz="1246" b="1" dirty="0"/>
          </a:p>
          <a:p>
            <a:pPr marL="432854" lvl="1" indent="-185749" algn="just">
              <a:buFont typeface="Wingdings" pitchFamily="2" charset="2"/>
              <a:buChar char="§"/>
            </a:pPr>
            <a:r>
              <a:rPr lang="ru-RU" sz="1246" b="1" dirty="0"/>
              <a:t>повышать актуальность ИНТОСАИ </a:t>
            </a:r>
            <a:r>
              <a:rPr lang="ru-RU" sz="1246" dirty="0"/>
              <a:t>за пределами компетенции органов, участвующих в ней</a:t>
            </a:r>
            <a:r>
              <a:rPr lang="en-US" sz="1246" dirty="0"/>
              <a:t>;</a:t>
            </a:r>
            <a:endParaRPr lang="ru-RU" sz="1246" dirty="0"/>
          </a:p>
          <a:p>
            <a:pPr marL="432854" lvl="1" indent="-185749" algn="just">
              <a:buFont typeface="Wingdings" pitchFamily="2" charset="2"/>
              <a:buChar char="§"/>
            </a:pPr>
            <a:r>
              <a:rPr lang="ru-RU" sz="1246" b="1" dirty="0"/>
              <a:t>улучшать систему коммуникаций</a:t>
            </a:r>
            <a:r>
              <a:rPr lang="en-US" sz="1246" b="1" dirty="0"/>
              <a:t>;</a:t>
            </a:r>
            <a:endParaRPr lang="ru-RU" sz="1246" dirty="0"/>
          </a:p>
          <a:p>
            <a:pPr marL="432854" lvl="1" indent="-185749" algn="just">
              <a:buFont typeface="Wingdings" pitchFamily="2" charset="2"/>
              <a:buChar char="§"/>
            </a:pPr>
            <a:r>
              <a:rPr lang="ru-RU" sz="1246" b="1" dirty="0"/>
              <a:t>быть нацеленным на результат</a:t>
            </a:r>
            <a:r>
              <a:rPr lang="en-US" sz="1246" b="1" dirty="0"/>
              <a:t>;</a:t>
            </a:r>
            <a:endParaRPr lang="ru-RU" sz="1246" b="1" dirty="0"/>
          </a:p>
          <a:p>
            <a:pPr marL="432854" lvl="1" indent="-185749" algn="just">
              <a:buFont typeface="Wingdings" pitchFamily="2" charset="2"/>
              <a:buChar char="§"/>
            </a:pPr>
            <a:r>
              <a:rPr lang="ru-RU" sz="1246" b="1" dirty="0"/>
              <a:t>привлекать к взаимодействию заинтересованные стороны</a:t>
            </a:r>
            <a:r>
              <a:rPr lang="en-US" sz="1246" b="1" dirty="0"/>
              <a:t>.</a:t>
            </a:r>
            <a:endParaRPr lang="ru-RU" sz="1246" b="1" dirty="0"/>
          </a:p>
          <a:p>
            <a:pPr marL="432854" lvl="1" indent="-185749" algn="just">
              <a:buFont typeface="Wingdings" pitchFamily="2" charset="2"/>
              <a:buChar char="§"/>
            </a:pPr>
            <a:endParaRPr lang="ru-RU" sz="1083" b="1" dirty="0"/>
          </a:p>
          <a:p>
            <a:pPr marL="185749" indent="-185749" algn="just">
              <a:buFont typeface="Wingdings" pitchFamily="2" charset="2"/>
              <a:buChar char="q"/>
            </a:pPr>
            <a:r>
              <a:rPr lang="ru-RU" sz="1246" dirty="0"/>
              <a:t>Для преодоления цифровых вызовов высшим органам аудита необходимо:</a:t>
            </a:r>
          </a:p>
          <a:p>
            <a:pPr marL="432854" lvl="1" indent="-185749" algn="just">
              <a:buFont typeface="Wingdings" pitchFamily="2" charset="2"/>
              <a:buChar char="§"/>
            </a:pPr>
            <a:r>
              <a:rPr lang="ru-RU" sz="1246" b="1" dirty="0"/>
              <a:t>развивать навыки персонала</a:t>
            </a:r>
            <a:r>
              <a:rPr lang="en-US" sz="1246" dirty="0"/>
              <a:t>;</a:t>
            </a:r>
            <a:endParaRPr lang="ru-RU" sz="1246" dirty="0"/>
          </a:p>
          <a:p>
            <a:pPr marL="432854" lvl="1" indent="-185749" algn="just">
              <a:buFont typeface="Wingdings" pitchFamily="2" charset="2"/>
              <a:buChar char="§"/>
            </a:pPr>
            <a:r>
              <a:rPr lang="ru-RU" sz="1246" dirty="0"/>
              <a:t>создать </a:t>
            </a:r>
            <a:r>
              <a:rPr lang="ru-RU" sz="1246" b="1" dirty="0"/>
              <a:t>структуру и инструментарий цифровых технологий</a:t>
            </a:r>
            <a:r>
              <a:rPr lang="en-US" sz="1246" b="1" dirty="0"/>
              <a:t>;</a:t>
            </a:r>
          </a:p>
          <a:p>
            <a:pPr marL="432854" lvl="1" indent="-185749" algn="just">
              <a:buFont typeface="Wingdings" pitchFamily="2" charset="2"/>
              <a:buChar char="§"/>
            </a:pPr>
            <a:r>
              <a:rPr lang="ru-RU" sz="1246" b="1" dirty="0"/>
              <a:t>повысить качество данных</a:t>
            </a:r>
            <a:r>
              <a:rPr lang="ru-RU" sz="1246" dirty="0"/>
              <a:t>. </a:t>
            </a:r>
          </a:p>
          <a:p>
            <a:pPr marL="432854" lvl="1" indent="-185749" algn="just">
              <a:buFont typeface="Wingdings" pitchFamily="2" charset="2"/>
              <a:buChar char="§"/>
            </a:pPr>
            <a:endParaRPr lang="ru-RU" sz="1246" dirty="0"/>
          </a:p>
          <a:p>
            <a:pPr marL="185749" indent="-185749" algn="just">
              <a:buFont typeface="Wingdings" pitchFamily="2" charset="2"/>
              <a:buChar char="q"/>
            </a:pPr>
            <a:r>
              <a:rPr lang="ru-RU" sz="1246" dirty="0"/>
              <a:t>Для улучшения повседневной деятельности высшим органам аудита необходимо:</a:t>
            </a:r>
          </a:p>
          <a:p>
            <a:pPr marL="432854" lvl="1" indent="-185749" algn="just">
              <a:buFont typeface="Wingdings" pitchFamily="2" charset="2"/>
              <a:buChar char="§"/>
            </a:pPr>
            <a:r>
              <a:rPr lang="ru-RU" sz="1246" dirty="0"/>
              <a:t>укреплять </a:t>
            </a:r>
            <a:r>
              <a:rPr lang="ru-RU" sz="1246" b="1" dirty="0"/>
              <a:t>финансовую независимость, открытость и </a:t>
            </a:r>
            <a:r>
              <a:rPr lang="ru-RU" sz="1246" b="1" dirty="0" err="1"/>
              <a:t>транспарентность</a:t>
            </a:r>
            <a:r>
              <a:rPr lang="ru-RU" sz="1246" b="1" dirty="0"/>
              <a:t> </a:t>
            </a:r>
            <a:r>
              <a:rPr lang="ru-RU" sz="1246" dirty="0"/>
              <a:t>своих органов;</a:t>
            </a:r>
          </a:p>
          <a:p>
            <a:pPr marL="432854" lvl="1" indent="-185749" algn="just">
              <a:buFont typeface="Wingdings" pitchFamily="2" charset="2"/>
              <a:buChar char="§"/>
            </a:pPr>
            <a:r>
              <a:rPr lang="ru-RU" sz="1246" dirty="0"/>
              <a:t>идти в ногу со временем и </a:t>
            </a:r>
            <a:r>
              <a:rPr lang="ru-RU" sz="1246" b="1" dirty="0"/>
              <a:t>вовлекаться в процесс цифровой трансформации</a:t>
            </a:r>
            <a:r>
              <a:rPr lang="en-US" sz="1246" dirty="0"/>
              <a:t>.</a:t>
            </a:r>
            <a:endParaRPr lang="ru-RU" sz="1246" dirty="0"/>
          </a:p>
        </p:txBody>
      </p:sp>
    </p:spTree>
    <p:extLst>
      <p:ext uri="{BB962C8B-B14F-4D97-AF65-F5344CB8AC3E}">
        <p14:creationId xmlns:p14="http://schemas.microsoft.com/office/powerpoint/2010/main" val="157740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5196</TotalTime>
  <Words>2846</Words>
  <Application>Microsoft Office PowerPoint</Application>
  <PresentationFormat>Лист A4 (210x297 мм)</PresentationFormat>
  <Paragraphs>458</Paragraphs>
  <Slides>37</Slides>
  <Notes>32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37</vt:i4>
      </vt:variant>
    </vt:vector>
  </HeadingPairs>
  <TitlesOfParts>
    <vt:vector size="45" baseType="lpstr">
      <vt:lpstr>Тема Office</vt:lpstr>
      <vt:lpstr>6_Тема Office</vt:lpstr>
      <vt:lpstr>7_Тема Office</vt:lpstr>
      <vt:lpstr>5_Тема Office</vt:lpstr>
      <vt:lpstr>3_Тема Office</vt:lpstr>
      <vt:lpstr>1_Тема Office</vt:lpstr>
      <vt:lpstr>2_Тема Office</vt:lpstr>
      <vt:lpstr>8_Тема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Титова А.А.</dc:creator>
  <cp:lastModifiedBy>Морозова Ольга Сергеевна</cp:lastModifiedBy>
  <cp:revision>1105</cp:revision>
  <cp:lastPrinted>2019-09-19T07:16:04Z</cp:lastPrinted>
  <dcterms:created xsi:type="dcterms:W3CDTF">2019-02-05T06:32:05Z</dcterms:created>
  <dcterms:modified xsi:type="dcterms:W3CDTF">2019-11-01T11:00:04Z</dcterms:modified>
</cp:coreProperties>
</file>