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355" r:id="rId3"/>
    <p:sldId id="354" r:id="rId4"/>
    <p:sldId id="353" r:id="rId5"/>
    <p:sldId id="285" r:id="rId6"/>
    <p:sldId id="352" r:id="rId7"/>
    <p:sldId id="351" r:id="rId8"/>
    <p:sldId id="346" r:id="rId9"/>
    <p:sldId id="347" r:id="rId10"/>
    <p:sldId id="276" r:id="rId11"/>
    <p:sldId id="350" r:id="rId12"/>
    <p:sldId id="345" r:id="rId13"/>
    <p:sldId id="284" r:id="rId14"/>
    <p:sldId id="287" r:id="rId15"/>
    <p:sldId id="343" r:id="rId16"/>
    <p:sldId id="334" r:id="rId17"/>
    <p:sldId id="340" r:id="rId18"/>
    <p:sldId id="336" r:id="rId19"/>
    <p:sldId id="339" r:id="rId20"/>
    <p:sldId id="329" r:id="rId21"/>
    <p:sldId id="33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660033"/>
    <a:srgbClr val="006400"/>
    <a:srgbClr val="CC0000"/>
    <a:srgbClr val="003200"/>
    <a:srgbClr val="CC6600"/>
    <a:srgbClr val="660066"/>
    <a:srgbClr val="99003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A3262-CFFB-4628-BDE5-56A50D71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2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50C3-8C27-417B-BD60-B8E4E4AC5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3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FEC4-6B8C-4F46-BC2E-A735A949F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5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7124-2AE6-4335-AAAE-18FE32E50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B905-3526-486A-92D2-CA223EBC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7662-AB5F-456A-B52F-A9BBC2543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2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32A1-62A0-41D3-8594-2315ABD06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37348-9F34-4808-BC26-7F527AF3E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2004-CBAB-4B29-B6DB-1396DBA3F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9AFE-F3FA-48F9-BFF8-23C1C7F8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E4B3-8E80-4C99-8176-AF3B17857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8E1C-74FD-4582-B9ED-4D346F3DB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7390"/>
            </a:gs>
            <a:gs pos="50000">
              <a:srgbClr val="99CCFF"/>
            </a:gs>
            <a:gs pos="100000">
              <a:srgbClr val="56739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CF561D-BE8D-41CF-A184-16F98884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07E968-2E91-4827-ACD0-2914C04F6F5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105318"/>
            <a:ext cx="9144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направления автоматизации внешнего финансового контроля</a:t>
            </a:r>
            <a:r>
              <a:rPr lang="ru-RU" altLang="ru-RU" sz="4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altLang="ru-RU" sz="48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контрольно-счетной палаты Кемеровской области </a:t>
            </a:r>
            <a:r>
              <a:rPr lang="ru-RU" altLang="ru-RU" sz="36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С.Л.Егорова</a:t>
            </a:r>
            <a:endParaRPr lang="ru-RU" altLang="ru-RU" sz="36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право 30"/>
          <p:cNvSpPr/>
          <p:nvPr/>
        </p:nvSpPr>
        <p:spPr>
          <a:xfrm>
            <a:off x="2267744" y="6231917"/>
            <a:ext cx="978408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94" y="5319451"/>
            <a:ext cx="1907274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63" y="5338543"/>
            <a:ext cx="1907274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E07490-1298-4D20-A060-0CE57E2F791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pic>
        <p:nvPicPr>
          <p:cNvPr id="39938" name="Picture 2" descr="D:\Work\002) WORK\2019\2019-11-Новосибирск\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0"/>
            <a:ext cx="9143571" cy="49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4913474"/>
            <a:ext cx="190770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СЕРВЕР</a:t>
            </a:r>
            <a:endParaRPr lang="ru-RU" altLang="ru-RU" dirty="0"/>
          </a:p>
        </p:txBody>
      </p:sp>
      <p:pic>
        <p:nvPicPr>
          <p:cNvPr id="39939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5313584"/>
            <a:ext cx="1907274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707904" y="4918975"/>
            <a:ext cx="190770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КЛИЕНТ</a:t>
            </a:r>
            <a:endParaRPr lang="ru-RU" altLang="ru-RU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230470" y="4930568"/>
            <a:ext cx="190770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MS EXCEL</a:t>
            </a:r>
            <a:endParaRPr lang="ru-RU" altLang="ru-RU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37031" y="5476891"/>
            <a:ext cx="1728192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SQL </a:t>
            </a:r>
            <a:r>
              <a:rPr lang="ru-RU" altLang="ru-RU" dirty="0" smtClean="0"/>
              <a:t>ЗАПРОС</a:t>
            </a:r>
            <a:endParaRPr lang="ru-RU" altLang="ru-RU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560205" y="5784667"/>
            <a:ext cx="1728192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EXPORT</a:t>
            </a:r>
            <a:endParaRPr lang="ru-RU" alt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917573" y="5136628"/>
            <a:ext cx="978408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311923" y="4926367"/>
            <a:ext cx="978408" cy="484632"/>
          </a:xfrm>
          <a:prstGeom prst="right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34" name="Picture 4" descr="D:\Work\002) WORK\2019\2019-11-Новосибирск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2" name="Прямая со стрелкой 231"/>
          <p:cNvCxnSpPr>
            <a:stCxn id="7" idx="2"/>
            <a:endCxn id="231" idx="0"/>
          </p:cNvCxnSpPr>
          <p:nvPr/>
        </p:nvCxnSpPr>
        <p:spPr>
          <a:xfrm>
            <a:off x="1630266" y="3195676"/>
            <a:ext cx="54584" cy="290287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5519" y="2795566"/>
            <a:ext cx="2909494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БАЗА ДАННЫХ</a:t>
            </a:r>
            <a:endParaRPr lang="ru-RU" altLang="ru-RU" dirty="0"/>
          </a:p>
        </p:txBody>
      </p:sp>
      <p:cxnSp>
        <p:nvCxnSpPr>
          <p:cNvPr id="10" name="Прямая со стрелкой 9"/>
          <p:cNvCxnSpPr>
            <a:stCxn id="15" idx="2"/>
            <a:endCxn id="7" idx="0"/>
          </p:cNvCxnSpPr>
          <p:nvPr/>
        </p:nvCxnSpPr>
        <p:spPr>
          <a:xfrm>
            <a:off x="850421" y="2478598"/>
            <a:ext cx="779845" cy="316968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1998" y="1155159"/>
            <a:ext cx="1296846" cy="1323439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ОБЪЕКТ КОНТРОЛЯ</a:t>
            </a:r>
            <a:endParaRPr lang="ru-RU" altLang="ru-RU" dirty="0"/>
          </a:p>
        </p:txBody>
      </p:sp>
      <p:sp>
        <p:nvSpPr>
          <p:cNvPr id="200" name="Text Box 4"/>
          <p:cNvSpPr txBox="1">
            <a:spLocks noChangeArrowheads="1"/>
          </p:cNvSpPr>
          <p:nvPr/>
        </p:nvSpPr>
        <p:spPr bwMode="auto">
          <a:xfrm>
            <a:off x="-11517" y="-2"/>
            <a:ext cx="44279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FF6600"/>
                </a:solidFill>
                <a:latin typeface="Kozuka Gothic Pr6N H" pitchFamily="34" charset="-128"/>
                <a:ea typeface="Kozuka Gothic Pr6N H" pitchFamily="34" charset="-128"/>
              </a:rPr>
              <a:t>НА СЕГОДНЯШНИЙ</a:t>
            </a:r>
            <a:r>
              <a:rPr lang="en-US" altLang="ru-RU" sz="2400" b="1" i="1" dirty="0" smtClean="0">
                <a:solidFill>
                  <a:srgbClr val="FF6600"/>
                </a:solidFill>
                <a:latin typeface="Kozuka Gothic Pr6N H" pitchFamily="34" charset="-128"/>
                <a:ea typeface="Kozuka Gothic Pr6N H" pitchFamily="34" charset="-128"/>
              </a:rPr>
              <a:t> </a:t>
            </a:r>
            <a:r>
              <a:rPr lang="ru-RU" altLang="ru-RU" sz="2400" b="1" i="1" dirty="0" smtClean="0">
                <a:solidFill>
                  <a:srgbClr val="FF6600"/>
                </a:solidFill>
                <a:latin typeface="Kozuka Gothic Pr6N H" pitchFamily="34" charset="-128"/>
                <a:ea typeface="Kozuka Gothic Pr6N H" pitchFamily="34" charset="-128"/>
              </a:rPr>
              <a:t>ДЕНЬ</a:t>
            </a:r>
            <a:endParaRPr lang="ru-RU" altLang="ru-RU" sz="2400" b="1" i="1" dirty="0">
              <a:solidFill>
                <a:srgbClr val="FF6600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231" name="Text Box 9"/>
          <p:cNvSpPr txBox="1">
            <a:spLocks noChangeArrowheads="1"/>
          </p:cNvSpPr>
          <p:nvPr/>
        </p:nvSpPr>
        <p:spPr bwMode="auto">
          <a:xfrm>
            <a:off x="136678" y="3485963"/>
            <a:ext cx="3096344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РЕПОЗИТОРИЙ</a:t>
            </a:r>
            <a:endParaRPr lang="ru-RU" altLang="ru-RU" dirty="0"/>
          </a:p>
        </p:txBody>
      </p:sp>
      <p:sp>
        <p:nvSpPr>
          <p:cNvPr id="235" name="Text Box 9"/>
          <p:cNvSpPr txBox="1">
            <a:spLocks noChangeArrowheads="1"/>
          </p:cNvSpPr>
          <p:nvPr/>
        </p:nvSpPr>
        <p:spPr bwMode="auto">
          <a:xfrm>
            <a:off x="141739" y="4209789"/>
            <a:ext cx="2714209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АНАЛИТИКА</a:t>
            </a:r>
            <a:endParaRPr lang="ru-RU" altLang="ru-RU" dirty="0"/>
          </a:p>
        </p:txBody>
      </p:sp>
      <p:cxnSp>
        <p:nvCxnSpPr>
          <p:cNvPr id="236" name="Прямая со стрелкой 235"/>
          <p:cNvCxnSpPr>
            <a:stCxn id="231" idx="2"/>
            <a:endCxn id="235" idx="0"/>
          </p:cNvCxnSpPr>
          <p:nvPr/>
        </p:nvCxnSpPr>
        <p:spPr>
          <a:xfrm flipH="1">
            <a:off x="1498844" y="3886073"/>
            <a:ext cx="186006" cy="323716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 Box 9"/>
          <p:cNvSpPr txBox="1">
            <a:spLocks noChangeArrowheads="1"/>
          </p:cNvSpPr>
          <p:nvPr/>
        </p:nvSpPr>
        <p:spPr bwMode="auto">
          <a:xfrm>
            <a:off x="5931555" y="830995"/>
            <a:ext cx="3009675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РЕПОЗИТОРИЙ</a:t>
            </a:r>
            <a:endParaRPr lang="ru-RU" altLang="ru-RU" dirty="0"/>
          </a:p>
        </p:txBody>
      </p: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6034296" y="1602273"/>
            <a:ext cx="2804193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БАЗА ДАННЫХ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240" idx="2"/>
            <a:endCxn id="244" idx="0"/>
          </p:cNvCxnSpPr>
          <p:nvPr/>
        </p:nvCxnSpPr>
        <p:spPr>
          <a:xfrm>
            <a:off x="7436393" y="1231105"/>
            <a:ext cx="0" cy="371168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9"/>
          <p:cNvSpPr txBox="1">
            <a:spLocks noChangeArrowheads="1"/>
          </p:cNvSpPr>
          <p:nvPr/>
        </p:nvSpPr>
        <p:spPr bwMode="auto">
          <a:xfrm>
            <a:off x="6190246" y="2278543"/>
            <a:ext cx="2716599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АНАЛИТИКА</a:t>
            </a:r>
            <a:endParaRPr lang="ru-RU" altLang="ru-RU" dirty="0"/>
          </a:p>
        </p:txBody>
      </p:sp>
      <p:cxnSp>
        <p:nvCxnSpPr>
          <p:cNvPr id="247" name="Прямая со стрелкой 246"/>
          <p:cNvCxnSpPr>
            <a:stCxn id="244" idx="2"/>
            <a:endCxn id="246" idx="0"/>
          </p:cNvCxnSpPr>
          <p:nvPr/>
        </p:nvCxnSpPr>
        <p:spPr>
          <a:xfrm>
            <a:off x="7436393" y="2002383"/>
            <a:ext cx="112153" cy="276160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39155" idx="2"/>
            <a:endCxn id="249" idx="0"/>
          </p:cNvCxnSpPr>
          <p:nvPr/>
        </p:nvCxnSpPr>
        <p:spPr>
          <a:xfrm>
            <a:off x="7541669" y="4418925"/>
            <a:ext cx="159341" cy="479261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9"/>
          <p:cNvSpPr txBox="1">
            <a:spLocks noChangeArrowheads="1"/>
          </p:cNvSpPr>
          <p:nvPr/>
        </p:nvSpPr>
        <p:spPr bwMode="auto">
          <a:xfrm>
            <a:off x="6506460" y="4898186"/>
            <a:ext cx="2389100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</a:t>
            </a:r>
            <a:endParaRPr lang="ru-RU" altLang="ru-RU" dirty="0"/>
          </a:p>
        </p:txBody>
      </p:sp>
      <p:sp>
        <p:nvSpPr>
          <p:cNvPr id="574" name="Text Box 4"/>
          <p:cNvSpPr txBox="1">
            <a:spLocks noChangeArrowheads="1"/>
          </p:cNvSpPr>
          <p:nvPr/>
        </p:nvSpPr>
        <p:spPr bwMode="auto">
          <a:xfrm>
            <a:off x="6361782" y="-12943"/>
            <a:ext cx="2765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4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FF6600"/>
                </a:solidFill>
              </a:rPr>
              <a:t>ПЛАНЫ НА БУДУЩЕЕ</a:t>
            </a:r>
            <a:endParaRPr lang="ru-RU" altLang="ru-RU" dirty="0">
              <a:solidFill>
                <a:srgbClr val="FF6600"/>
              </a:solidFill>
            </a:endParaRPr>
          </a:p>
        </p:txBody>
      </p:sp>
      <p:sp>
        <p:nvSpPr>
          <p:cNvPr id="588" name="Text Box 9"/>
          <p:cNvSpPr txBox="1">
            <a:spLocks noChangeArrowheads="1"/>
          </p:cNvSpPr>
          <p:nvPr/>
        </p:nvSpPr>
        <p:spPr bwMode="auto">
          <a:xfrm>
            <a:off x="3617888" y="2796924"/>
            <a:ext cx="2304256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КОНТРОЛЬ</a:t>
            </a:r>
            <a:endParaRPr lang="ru-RU" altLang="ru-RU" dirty="0"/>
          </a:p>
        </p:txBody>
      </p:sp>
      <p:sp>
        <p:nvSpPr>
          <p:cNvPr id="602" name="Text Box 9"/>
          <p:cNvSpPr txBox="1">
            <a:spLocks noChangeArrowheads="1"/>
          </p:cNvSpPr>
          <p:nvPr/>
        </p:nvSpPr>
        <p:spPr bwMode="auto">
          <a:xfrm>
            <a:off x="114099" y="4914834"/>
            <a:ext cx="2417895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</a:t>
            </a:r>
            <a:endParaRPr lang="ru-RU" altLang="ru-RU" dirty="0"/>
          </a:p>
        </p:txBody>
      </p:sp>
      <p:cxnSp>
        <p:nvCxnSpPr>
          <p:cNvPr id="603" name="Прямая со стрелкой 602"/>
          <p:cNvCxnSpPr>
            <a:stCxn id="235" idx="2"/>
            <a:endCxn id="602" idx="0"/>
          </p:cNvCxnSpPr>
          <p:nvPr/>
        </p:nvCxnSpPr>
        <p:spPr>
          <a:xfrm flipH="1">
            <a:off x="1323047" y="4609899"/>
            <a:ext cx="175797" cy="304935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Прямая со стрелкой 607"/>
          <p:cNvCxnSpPr>
            <a:stCxn id="582" idx="1"/>
            <a:endCxn id="235" idx="3"/>
          </p:cNvCxnSpPr>
          <p:nvPr/>
        </p:nvCxnSpPr>
        <p:spPr>
          <a:xfrm flipH="1">
            <a:off x="2855948" y="3935244"/>
            <a:ext cx="737632" cy="474600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Прямая со стрелкой 608"/>
          <p:cNvCxnSpPr>
            <a:stCxn id="588" idx="0"/>
            <a:endCxn id="580" idx="3"/>
          </p:cNvCxnSpPr>
          <p:nvPr/>
        </p:nvCxnSpPr>
        <p:spPr>
          <a:xfrm flipH="1" flipV="1">
            <a:off x="4046131" y="1827521"/>
            <a:ext cx="723885" cy="96940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0" name="Picture 5" descr="D:\Work\002) WORK\2019\2019-11-Новосибирск\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2" y="1131391"/>
            <a:ext cx="2551259" cy="13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2" name="Picture 7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80" y="3215052"/>
            <a:ext cx="2328564" cy="14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55" name="Picture 8" descr="D:\Work\002) WORK\2019\2019-11-Новосибирск\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93" y="2678653"/>
            <a:ext cx="2730352" cy="17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1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04" name="Picture 3" descr="D:\Work\002) WORK\2019\2019-11-Новосибирск\0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8331"/>
            <a:ext cx="9149458" cy="56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9" name="Прямая со стрелкой 428"/>
          <p:cNvCxnSpPr>
            <a:stCxn id="30" idx="2"/>
            <a:endCxn id="428" idx="0"/>
          </p:cNvCxnSpPr>
          <p:nvPr/>
        </p:nvCxnSpPr>
        <p:spPr>
          <a:xfrm flipH="1">
            <a:off x="2099310" y="3208141"/>
            <a:ext cx="1" cy="1268899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>
            <a:stCxn id="7" idx="2"/>
            <a:endCxn id="231" idx="0"/>
          </p:cNvCxnSpPr>
          <p:nvPr/>
        </p:nvCxnSpPr>
        <p:spPr>
          <a:xfrm>
            <a:off x="1650710" y="1157774"/>
            <a:ext cx="47042" cy="4346270"/>
          </a:xfrm>
          <a:prstGeom prst="straightConnector1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  <a:endCxn id="30" idx="0"/>
          </p:cNvCxnSpPr>
          <p:nvPr/>
        </p:nvCxnSpPr>
        <p:spPr>
          <a:xfrm>
            <a:off x="1650710" y="1157774"/>
            <a:ext cx="448601" cy="1342481"/>
          </a:xfrm>
          <a:prstGeom prst="straightConnector1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1846" y="757664"/>
            <a:ext cx="2977728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85 СУБЪЕКТОВ</a:t>
            </a:r>
            <a:endParaRPr lang="ru-RU" altLang="ru-RU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598" y="1511785"/>
            <a:ext cx="3646238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614 ГОРОДСКИХ ОКРУГОВ</a:t>
            </a:r>
          </a:p>
        </p:txBody>
      </p:sp>
      <p:cxnSp>
        <p:nvCxnSpPr>
          <p:cNvPr id="10" name="Прямая со стрелкой 9"/>
          <p:cNvCxnSpPr>
            <a:stCxn id="15" idx="2"/>
            <a:endCxn id="7" idx="0"/>
          </p:cNvCxnSpPr>
          <p:nvPr/>
        </p:nvCxnSpPr>
        <p:spPr>
          <a:xfrm>
            <a:off x="1545307" y="460536"/>
            <a:ext cx="105403" cy="297128"/>
          </a:xfrm>
          <a:prstGeom prst="straightConnector1">
            <a:avLst/>
          </a:prstGeom>
          <a:ln w="3810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6974" y="60426"/>
            <a:ext cx="2916665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ФЕДЕРАЦИЯ</a:t>
            </a:r>
            <a:endParaRPr lang="ru-RU" altLang="ru-RU" dirty="0"/>
          </a:p>
        </p:txBody>
      </p:sp>
      <p:cxnSp>
        <p:nvCxnSpPr>
          <p:cNvPr id="27" name="Прямая со стрелкой 26"/>
          <p:cNvCxnSpPr>
            <a:stCxn id="7" idx="2"/>
            <a:endCxn id="9" idx="0"/>
          </p:cNvCxnSpPr>
          <p:nvPr/>
        </p:nvCxnSpPr>
        <p:spPr>
          <a:xfrm>
            <a:off x="1650710" y="1157774"/>
            <a:ext cx="302007" cy="354011"/>
          </a:xfrm>
          <a:prstGeom prst="straightConnector1">
            <a:avLst/>
          </a:prstGeom>
          <a:ln w="381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2548" y="2500255"/>
            <a:ext cx="4153525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1731 МУНИЦИПАЛЬНЫХ ОКРУГОВ, РАЙОНОВ</a:t>
            </a:r>
          </a:p>
        </p:txBody>
      </p:sp>
      <p:sp>
        <p:nvSpPr>
          <p:cNvPr id="200" name="Text Box 4"/>
          <p:cNvSpPr txBox="1">
            <a:spLocks noChangeArrowheads="1"/>
          </p:cNvSpPr>
          <p:nvPr/>
        </p:nvSpPr>
        <p:spPr bwMode="auto">
          <a:xfrm>
            <a:off x="2987824" y="0"/>
            <a:ext cx="2765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финансирования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1" name="Text Box 9"/>
          <p:cNvSpPr txBox="1">
            <a:spLocks noChangeArrowheads="1"/>
          </p:cNvSpPr>
          <p:nvPr/>
        </p:nvSpPr>
        <p:spPr bwMode="auto">
          <a:xfrm>
            <a:off x="441874" y="5504044"/>
            <a:ext cx="2511755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19 РАЙОНОВ</a:t>
            </a:r>
          </a:p>
        </p:txBody>
      </p:sp>
      <p:sp>
        <p:nvSpPr>
          <p:cNvPr id="235" name="Text Box 9"/>
          <p:cNvSpPr txBox="1">
            <a:spLocks noChangeArrowheads="1"/>
          </p:cNvSpPr>
          <p:nvPr/>
        </p:nvSpPr>
        <p:spPr bwMode="auto">
          <a:xfrm>
            <a:off x="129598" y="6143729"/>
            <a:ext cx="335595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267 ТЕРРИТОРИЙ</a:t>
            </a:r>
          </a:p>
        </p:txBody>
      </p:sp>
      <p:cxnSp>
        <p:nvCxnSpPr>
          <p:cNvPr id="236" name="Прямая со стрелкой 235"/>
          <p:cNvCxnSpPr>
            <a:stCxn id="231" idx="2"/>
            <a:endCxn id="235" idx="0"/>
          </p:cNvCxnSpPr>
          <p:nvPr/>
        </p:nvCxnSpPr>
        <p:spPr>
          <a:xfrm>
            <a:off x="1697752" y="5904154"/>
            <a:ext cx="109823" cy="239575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9"/>
          <p:cNvSpPr txBox="1">
            <a:spLocks noChangeArrowheads="1"/>
          </p:cNvSpPr>
          <p:nvPr/>
        </p:nvSpPr>
        <p:spPr bwMode="auto">
          <a:xfrm>
            <a:off x="6178074" y="101268"/>
            <a:ext cx="2850859" cy="1015663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1 - МЕНЕДЖЕР – ЛИЦЕНЗИЯ НА ПРОГРАММУ</a:t>
            </a:r>
            <a:endParaRPr lang="ru-RU" altLang="ru-RU" dirty="0"/>
          </a:p>
        </p:txBody>
      </p:sp>
      <p:sp>
        <p:nvSpPr>
          <p:cNvPr id="240" name="Text Box 9"/>
          <p:cNvSpPr txBox="1">
            <a:spLocks noChangeArrowheads="1"/>
          </p:cNvSpPr>
          <p:nvPr/>
        </p:nvSpPr>
        <p:spPr bwMode="auto">
          <a:xfrm>
            <a:off x="5508104" y="1462935"/>
            <a:ext cx="3347553" cy="1015663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1 - СУПЕРВАЙЗЕР – ЛИЦЕНЗИЯ НА ПРОГРАММУ</a:t>
            </a:r>
            <a:endParaRPr lang="ru-RU" altLang="ru-RU" dirty="0"/>
          </a:p>
        </p:txBody>
      </p:sp>
      <p:cxnSp>
        <p:nvCxnSpPr>
          <p:cNvPr id="243" name="Прямая со стрелкой 242"/>
          <p:cNvCxnSpPr>
            <a:stCxn id="239" idx="2"/>
            <a:endCxn id="240" idx="0"/>
          </p:cNvCxnSpPr>
          <p:nvPr/>
        </p:nvCxnSpPr>
        <p:spPr>
          <a:xfrm flipH="1">
            <a:off x="7181881" y="1116931"/>
            <a:ext cx="421623" cy="346004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4967337" y="2823639"/>
            <a:ext cx="4017847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2...3 - ОПЕРАТОРА – КЛИЕНТ-ЛИЦЕНЗИЯ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240" idx="2"/>
            <a:endCxn id="244" idx="0"/>
          </p:cNvCxnSpPr>
          <p:nvPr/>
        </p:nvCxnSpPr>
        <p:spPr>
          <a:xfrm flipH="1">
            <a:off x="6976261" y="2478598"/>
            <a:ext cx="205620" cy="345041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9"/>
          <p:cNvSpPr txBox="1">
            <a:spLocks noChangeArrowheads="1"/>
          </p:cNvSpPr>
          <p:nvPr/>
        </p:nvSpPr>
        <p:spPr bwMode="auto">
          <a:xfrm>
            <a:off x="5624062" y="3840512"/>
            <a:ext cx="3154378" cy="1323439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1 - СИСТЕМНЫЙ ПРОГРАММИСТ – </a:t>
            </a:r>
            <a:r>
              <a:rPr lang="en-US" altLang="ru-RU" dirty="0" smtClean="0"/>
              <a:t>N</a:t>
            </a:r>
            <a:r>
              <a:rPr lang="ru-RU" altLang="ru-RU" dirty="0" smtClean="0"/>
              <a:t>-ЛИЦЕНЗИЙ НА ПРОГРАММЫ</a:t>
            </a:r>
            <a:endParaRPr lang="ru-RU" altLang="ru-RU" dirty="0"/>
          </a:p>
        </p:txBody>
      </p:sp>
      <p:cxnSp>
        <p:nvCxnSpPr>
          <p:cNvPr id="247" name="Прямая со стрелкой 246"/>
          <p:cNvCxnSpPr>
            <a:stCxn id="244" idx="2"/>
            <a:endCxn id="246" idx="0"/>
          </p:cNvCxnSpPr>
          <p:nvPr/>
        </p:nvCxnSpPr>
        <p:spPr>
          <a:xfrm>
            <a:off x="6976261" y="3531525"/>
            <a:ext cx="224990" cy="308987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246" idx="2"/>
            <a:endCxn id="249" idx="0"/>
          </p:cNvCxnSpPr>
          <p:nvPr/>
        </p:nvCxnSpPr>
        <p:spPr>
          <a:xfrm flipH="1">
            <a:off x="7010310" y="5163951"/>
            <a:ext cx="190941" cy="278373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9"/>
          <p:cNvSpPr txBox="1">
            <a:spLocks noChangeArrowheads="1"/>
          </p:cNvSpPr>
          <p:nvPr/>
        </p:nvSpPr>
        <p:spPr bwMode="auto">
          <a:xfrm>
            <a:off x="4981445" y="5442324"/>
            <a:ext cx="4057730" cy="1015663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1 - СИСТЕМНЫЙ АДМИНИСТРАТОР – СЕРВЕР-ЛИЦЕНЗИЯ</a:t>
            </a:r>
            <a:endParaRPr lang="ru-RU" altLang="ru-RU" dirty="0"/>
          </a:p>
        </p:txBody>
      </p:sp>
      <p:sp>
        <p:nvSpPr>
          <p:cNvPr id="375" name="Text Box 9"/>
          <p:cNvSpPr txBox="1">
            <a:spLocks noChangeArrowheads="1"/>
          </p:cNvSpPr>
          <p:nvPr/>
        </p:nvSpPr>
        <p:spPr bwMode="auto">
          <a:xfrm>
            <a:off x="814257" y="3531525"/>
            <a:ext cx="3123812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1490 ГОРОДСКИХ ПОСЕЛЕНИЙ</a:t>
            </a:r>
          </a:p>
        </p:txBody>
      </p:sp>
      <p:cxnSp>
        <p:nvCxnSpPr>
          <p:cNvPr id="376" name="Прямая со стрелкой 375"/>
          <p:cNvCxnSpPr>
            <a:stCxn id="30" idx="2"/>
            <a:endCxn id="375" idx="0"/>
          </p:cNvCxnSpPr>
          <p:nvPr/>
        </p:nvCxnSpPr>
        <p:spPr>
          <a:xfrm>
            <a:off x="2099311" y="3208141"/>
            <a:ext cx="276852" cy="323384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 Box 9"/>
          <p:cNvSpPr txBox="1">
            <a:spLocks noChangeArrowheads="1"/>
          </p:cNvSpPr>
          <p:nvPr/>
        </p:nvSpPr>
        <p:spPr bwMode="auto">
          <a:xfrm>
            <a:off x="537404" y="4477040"/>
            <a:ext cx="3123812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17380 СЕЛЬСКИХ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73285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73075"/>
              </p:ext>
            </p:extLst>
          </p:nvPr>
        </p:nvGraphicFramePr>
        <p:xfrm>
          <a:off x="13987" y="620688"/>
          <a:ext cx="9096375" cy="55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3" name="Лист" r:id="rId3" imgW="9010710" imgH="5410110" progId="Excel.Sheet.8">
                  <p:embed/>
                </p:oleObj>
              </mc:Choice>
              <mc:Fallback>
                <p:oleObj name="Лист" r:id="rId3" imgW="9010710" imgH="541011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7" y="620688"/>
                        <a:ext cx="9096375" cy="5535513"/>
                      </a:xfrm>
                      <a:prstGeom prst="rect">
                        <a:avLst/>
                      </a:prstGeom>
                      <a:solidFill>
                        <a:srgbClr val="A3A3E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5318F3-81DD-494F-ADD1-5E2BCBBCDBD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87" y="18411"/>
            <a:ext cx="9130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кадров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5BAC00-7050-45D9-856B-205C40FB403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16845"/>
              </p:ext>
            </p:extLst>
          </p:nvPr>
        </p:nvGraphicFramePr>
        <p:xfrm>
          <a:off x="13987" y="620688"/>
          <a:ext cx="9144000" cy="5577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1188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КСО 16 городских округов</a:t>
                      </a:r>
                      <a:endParaRPr lang="ru-RU" sz="24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КСО 18 муниципальных округов и районов</a:t>
                      </a:r>
                      <a:endParaRPr lang="ru-RU" sz="2400" dirty="0"/>
                    </a:p>
                  </a:txBody>
                  <a:tcPr marT="45713" marB="45713" anchor="ctr"/>
                </a:tc>
              </a:tr>
              <a:tr h="8229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Фактическая численность </a:t>
                      </a:r>
                      <a:r>
                        <a:rPr lang="en-US" sz="2400" b="1" dirty="0" smtClean="0">
                          <a:solidFill>
                            <a:srgbClr val="990033"/>
                          </a:solidFill>
                        </a:rPr>
                        <a:t>–</a:t>
                      </a: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всего,</a:t>
                      </a:r>
                      <a:r>
                        <a:rPr lang="en-US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чел.</a:t>
                      </a:r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990033"/>
                          </a:solidFill>
                        </a:rPr>
                        <a:t>6</a:t>
                      </a:r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28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</a:tr>
              <a:tr h="9503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Руководители и их заместители, чел.</a:t>
                      </a:r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18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</a:tr>
              <a:tr h="7775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Аудиторы, чел.</a:t>
                      </a:r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</a:tr>
              <a:tr h="691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Инспекторы (специалисты), чел.</a:t>
                      </a:r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16 (+5)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990033"/>
                          </a:solidFill>
                        </a:rPr>
                        <a:t>7 (+4)</a:t>
                      </a:r>
                      <a:endParaRPr lang="ru-RU" sz="4800" b="1" dirty="0">
                        <a:solidFill>
                          <a:srgbClr val="990033"/>
                        </a:solidFill>
                      </a:endParaRPr>
                    </a:p>
                  </a:txBody>
                  <a:tcPr marT="45713" marB="45713" anchor="ctr"/>
                </a:tc>
              </a:tr>
            </a:tbl>
          </a:graphicData>
        </a:graphic>
      </p:graphicFrame>
      <p:sp>
        <p:nvSpPr>
          <p:cNvPr id="3382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87" y="18411"/>
            <a:ext cx="9130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кадров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Work\002) WORK\2019\2019-11-Новосибирск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" y="1015173"/>
            <a:ext cx="9116320" cy="51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0469" y="1157842"/>
            <a:ext cx="2592288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91 РАБОТНИК = 34 * 2,676</a:t>
            </a:r>
            <a:endParaRPr lang="ru-RU" altLang="ru-RU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0661" y="2146312"/>
            <a:ext cx="3646238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33 РУКОВОДИТЕЛЯ = 34 * 0,971</a:t>
            </a:r>
          </a:p>
        </p:txBody>
      </p:sp>
      <p:cxnSp>
        <p:nvCxnSpPr>
          <p:cNvPr id="10" name="Прямая со стрелкой 9"/>
          <p:cNvCxnSpPr>
            <a:stCxn id="15" idx="2"/>
            <a:endCxn id="7" idx="0"/>
          </p:cNvCxnSpPr>
          <p:nvPr/>
        </p:nvCxnSpPr>
        <p:spPr>
          <a:xfrm flipH="1">
            <a:off x="1836613" y="859487"/>
            <a:ext cx="148976" cy="298355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40234" y="151601"/>
            <a:ext cx="2290709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34 </a:t>
            </a:r>
            <a:r>
              <a:rPr lang="ru-RU" altLang="ru-RU" dirty="0" smtClean="0"/>
              <a:t>ОКРУГА, РАЙОНА</a:t>
            </a:r>
            <a:endParaRPr lang="ru-RU" altLang="ru-RU" dirty="0"/>
          </a:p>
        </p:txBody>
      </p:sp>
      <p:cxnSp>
        <p:nvCxnSpPr>
          <p:cNvPr id="27" name="Прямая со стрелкой 26"/>
          <p:cNvCxnSpPr>
            <a:stCxn id="7" idx="2"/>
            <a:endCxn id="9" idx="0"/>
          </p:cNvCxnSpPr>
          <p:nvPr/>
        </p:nvCxnSpPr>
        <p:spPr>
          <a:xfrm>
            <a:off x="1836613" y="1865728"/>
            <a:ext cx="97167" cy="280584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21205" y="3145363"/>
            <a:ext cx="2830815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11 АУДИТОРОВ = 34 * 0,324</a:t>
            </a:r>
            <a:endParaRPr lang="ru-RU" altLang="ru-RU" dirty="0"/>
          </a:p>
        </p:txBody>
      </p:sp>
      <p:cxnSp>
        <p:nvCxnSpPr>
          <p:cNvPr id="31" name="Прямая со стрелкой 30"/>
          <p:cNvCxnSpPr>
            <a:stCxn id="9" idx="2"/>
            <a:endCxn id="30" idx="0"/>
          </p:cNvCxnSpPr>
          <p:nvPr/>
        </p:nvCxnSpPr>
        <p:spPr>
          <a:xfrm flipH="1">
            <a:off x="1836613" y="2854198"/>
            <a:ext cx="97167" cy="291165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Box 4"/>
          <p:cNvSpPr txBox="1">
            <a:spLocks noChangeArrowheads="1"/>
          </p:cNvSpPr>
          <p:nvPr/>
        </p:nvSpPr>
        <p:spPr bwMode="auto">
          <a:xfrm>
            <a:off x="3504225" y="0"/>
            <a:ext cx="20377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кадров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1" name="Text Box 9"/>
          <p:cNvSpPr txBox="1">
            <a:spLocks noChangeArrowheads="1"/>
          </p:cNvSpPr>
          <p:nvPr/>
        </p:nvSpPr>
        <p:spPr bwMode="auto">
          <a:xfrm>
            <a:off x="304006" y="4202583"/>
            <a:ext cx="3214190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23 ИНСПЕКТОРА = 34 * 0,676</a:t>
            </a:r>
          </a:p>
        </p:txBody>
      </p:sp>
      <p:cxnSp>
        <p:nvCxnSpPr>
          <p:cNvPr id="232" name="Прямая со стрелкой 231"/>
          <p:cNvCxnSpPr>
            <a:stCxn id="30" idx="2"/>
            <a:endCxn id="231" idx="0"/>
          </p:cNvCxnSpPr>
          <p:nvPr/>
        </p:nvCxnSpPr>
        <p:spPr>
          <a:xfrm>
            <a:off x="1836613" y="3853249"/>
            <a:ext cx="74488" cy="349334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 Box 9"/>
          <p:cNvSpPr txBox="1">
            <a:spLocks noChangeArrowheads="1"/>
          </p:cNvSpPr>
          <p:nvPr/>
        </p:nvSpPr>
        <p:spPr bwMode="auto">
          <a:xfrm>
            <a:off x="307989" y="5235788"/>
            <a:ext cx="3603214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9</a:t>
            </a:r>
            <a:r>
              <a:rPr lang="ru-RU" altLang="ru-RU" dirty="0" smtClean="0"/>
              <a:t> СПЕЦИАЛИСТОВ = 34 * 0,265</a:t>
            </a:r>
          </a:p>
        </p:txBody>
      </p:sp>
      <p:cxnSp>
        <p:nvCxnSpPr>
          <p:cNvPr id="236" name="Прямая со стрелкой 235"/>
          <p:cNvCxnSpPr>
            <a:stCxn id="231" idx="2"/>
            <a:endCxn id="235" idx="0"/>
          </p:cNvCxnSpPr>
          <p:nvPr/>
        </p:nvCxnSpPr>
        <p:spPr>
          <a:xfrm>
            <a:off x="1911101" y="4910469"/>
            <a:ext cx="198495" cy="325319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9"/>
          <p:cNvSpPr txBox="1">
            <a:spLocks noChangeArrowheads="1"/>
          </p:cNvSpPr>
          <p:nvPr/>
        </p:nvSpPr>
        <p:spPr bwMode="auto">
          <a:xfrm>
            <a:off x="5753589" y="1021998"/>
            <a:ext cx="3129097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 * 1 МЕНЕДЖЕР</a:t>
            </a:r>
            <a:endParaRPr lang="ru-RU" altLang="ru-RU" dirty="0"/>
          </a:p>
        </p:txBody>
      </p:sp>
      <p:sp>
        <p:nvSpPr>
          <p:cNvPr id="240" name="Text Box 9"/>
          <p:cNvSpPr txBox="1">
            <a:spLocks noChangeArrowheads="1"/>
          </p:cNvSpPr>
          <p:nvPr/>
        </p:nvSpPr>
        <p:spPr bwMode="auto">
          <a:xfrm>
            <a:off x="5370643" y="1865728"/>
            <a:ext cx="3665872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 *1 СУПЕРВАЙЗЕР</a:t>
            </a:r>
            <a:endParaRPr lang="ru-RU" altLang="ru-RU" dirty="0"/>
          </a:p>
        </p:txBody>
      </p:sp>
      <p:cxnSp>
        <p:nvCxnSpPr>
          <p:cNvPr id="241" name="Прямая со стрелкой 240"/>
          <p:cNvCxnSpPr>
            <a:stCxn id="242" idx="2"/>
            <a:endCxn id="239" idx="0"/>
          </p:cNvCxnSpPr>
          <p:nvPr/>
        </p:nvCxnSpPr>
        <p:spPr>
          <a:xfrm>
            <a:off x="7318138" y="565806"/>
            <a:ext cx="0" cy="456192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 Box 9"/>
          <p:cNvSpPr txBox="1">
            <a:spLocks noChangeArrowheads="1"/>
          </p:cNvSpPr>
          <p:nvPr/>
        </p:nvSpPr>
        <p:spPr bwMode="auto">
          <a:xfrm>
            <a:off x="5567027" y="165696"/>
            <a:ext cx="3502222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34 * 9 РАБОТНИКОВ</a:t>
            </a:r>
          </a:p>
        </p:txBody>
      </p:sp>
      <p:cxnSp>
        <p:nvCxnSpPr>
          <p:cNvPr id="243" name="Прямая со стрелкой 242"/>
          <p:cNvCxnSpPr>
            <a:stCxn id="239" idx="2"/>
            <a:endCxn id="240" idx="0"/>
          </p:cNvCxnSpPr>
          <p:nvPr/>
        </p:nvCxnSpPr>
        <p:spPr>
          <a:xfrm flipH="1">
            <a:off x="7203579" y="1422108"/>
            <a:ext cx="114559" cy="443620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5324811" y="2734673"/>
            <a:ext cx="3757535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34*(2...3) ОПЕРАТОРА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240" idx="2"/>
            <a:endCxn id="244" idx="0"/>
          </p:cNvCxnSpPr>
          <p:nvPr/>
        </p:nvCxnSpPr>
        <p:spPr>
          <a:xfrm>
            <a:off x="7203579" y="2265838"/>
            <a:ext cx="0" cy="468835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9"/>
          <p:cNvSpPr txBox="1">
            <a:spLocks noChangeArrowheads="1"/>
          </p:cNvSpPr>
          <p:nvPr/>
        </p:nvSpPr>
        <p:spPr bwMode="auto">
          <a:xfrm>
            <a:off x="5541277" y="3593318"/>
            <a:ext cx="3397495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34*1 СИСТЕМНЫЙ ПРОГРАММИСТ</a:t>
            </a:r>
            <a:endParaRPr lang="ru-RU" altLang="ru-RU" dirty="0"/>
          </a:p>
        </p:txBody>
      </p:sp>
      <p:cxnSp>
        <p:nvCxnSpPr>
          <p:cNvPr id="247" name="Прямая со стрелкой 246"/>
          <p:cNvCxnSpPr>
            <a:stCxn id="244" idx="2"/>
            <a:endCxn id="246" idx="0"/>
          </p:cNvCxnSpPr>
          <p:nvPr/>
        </p:nvCxnSpPr>
        <p:spPr>
          <a:xfrm>
            <a:off x="7203579" y="3134783"/>
            <a:ext cx="36446" cy="458535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246" idx="2"/>
            <a:endCxn id="249" idx="0"/>
          </p:cNvCxnSpPr>
          <p:nvPr/>
        </p:nvCxnSpPr>
        <p:spPr>
          <a:xfrm flipH="1">
            <a:off x="7157749" y="4301204"/>
            <a:ext cx="82276" cy="519862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9"/>
          <p:cNvSpPr txBox="1">
            <a:spLocks noChangeArrowheads="1"/>
          </p:cNvSpPr>
          <p:nvPr/>
        </p:nvSpPr>
        <p:spPr bwMode="auto">
          <a:xfrm>
            <a:off x="5278982" y="4821066"/>
            <a:ext cx="3757533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34*1 СИСТЕМНЫЙ АДМИНИСТРАТОР</a:t>
            </a:r>
            <a:endParaRPr lang="ru-RU" altLang="ru-RU" dirty="0"/>
          </a:p>
        </p:txBody>
      </p:sp>
      <p:sp>
        <p:nvSpPr>
          <p:cNvPr id="251" name="Text Box 9"/>
          <p:cNvSpPr txBox="1">
            <a:spLocks noChangeArrowheads="1"/>
          </p:cNvSpPr>
          <p:nvPr/>
        </p:nvSpPr>
        <p:spPr bwMode="auto">
          <a:xfrm>
            <a:off x="4355976" y="5986434"/>
            <a:ext cx="4713272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34*(2...3) НА АУТСОРСИНГЕ</a:t>
            </a:r>
            <a:endParaRPr lang="ru-RU" altLang="ru-RU" dirty="0"/>
          </a:p>
        </p:txBody>
      </p:sp>
      <p:cxnSp>
        <p:nvCxnSpPr>
          <p:cNvPr id="252" name="Прямая со стрелкой 251"/>
          <p:cNvCxnSpPr>
            <a:stCxn id="251" idx="0"/>
            <a:endCxn id="249" idx="2"/>
          </p:cNvCxnSpPr>
          <p:nvPr/>
        </p:nvCxnSpPr>
        <p:spPr>
          <a:xfrm flipV="1">
            <a:off x="6712612" y="5528952"/>
            <a:ext cx="445137" cy="457482"/>
          </a:xfrm>
          <a:prstGeom prst="straightConnector1">
            <a:avLst/>
          </a:prstGeom>
          <a:ln w="38100">
            <a:solidFill>
              <a:srgbClr val="660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 Box 9"/>
          <p:cNvSpPr txBox="1">
            <a:spLocks noChangeArrowheads="1"/>
          </p:cNvSpPr>
          <p:nvPr/>
        </p:nvSpPr>
        <p:spPr bwMode="auto">
          <a:xfrm>
            <a:off x="110661" y="6369660"/>
            <a:ext cx="2443802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+ 15 ПРОЧИХ</a:t>
            </a:r>
          </a:p>
        </p:txBody>
      </p:sp>
      <p:cxnSp>
        <p:nvCxnSpPr>
          <p:cNvPr id="376" name="Прямая со стрелкой 375"/>
          <p:cNvCxnSpPr>
            <a:stCxn id="235" idx="2"/>
            <a:endCxn id="375" idx="0"/>
          </p:cNvCxnSpPr>
          <p:nvPr/>
        </p:nvCxnSpPr>
        <p:spPr>
          <a:xfrm flipH="1">
            <a:off x="1332562" y="5943674"/>
            <a:ext cx="777034" cy="425986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5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Прямая со стрелкой 291"/>
          <p:cNvCxnSpPr>
            <a:stCxn id="268" idx="0"/>
            <a:endCxn id="284" idx="2"/>
          </p:cNvCxnSpPr>
          <p:nvPr/>
        </p:nvCxnSpPr>
        <p:spPr>
          <a:xfrm flipV="1">
            <a:off x="6930767" y="3303367"/>
            <a:ext cx="475418" cy="2150478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 стрелкой 290"/>
          <p:cNvCxnSpPr>
            <a:stCxn id="267" idx="0"/>
            <a:endCxn id="284" idx="2"/>
          </p:cNvCxnSpPr>
          <p:nvPr/>
        </p:nvCxnSpPr>
        <p:spPr>
          <a:xfrm flipV="1">
            <a:off x="6449836" y="3303367"/>
            <a:ext cx="956349" cy="126752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>
            <a:stCxn id="100" idx="0"/>
            <a:endCxn id="284" idx="2"/>
          </p:cNvCxnSpPr>
          <p:nvPr/>
        </p:nvCxnSpPr>
        <p:spPr>
          <a:xfrm flipV="1">
            <a:off x="6201470" y="3303367"/>
            <a:ext cx="1204715" cy="39959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Picture 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848"/>
            <a:ext cx="3956135" cy="24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987" y="0"/>
            <a:ext cx="2627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целеполагания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512" y="977305"/>
            <a:ext cx="4045873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C00000"/>
                </a:solidFill>
              </a:rPr>
              <a:t>УПЛАЧЕНЫ НАЛОГИ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9512" y="3222848"/>
            <a:ext cx="4461099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РАСХОДЫ НА ОПЛАТУ ТРУДА МЭРА</a:t>
            </a:r>
            <a:endParaRPr lang="ru-RU" altLang="ru-RU" dirty="0"/>
          </a:p>
        </p:txBody>
      </p:sp>
      <p:cxnSp>
        <p:nvCxnSpPr>
          <p:cNvPr id="9" name="Прямая со стрелкой 8"/>
          <p:cNvCxnSpPr>
            <a:stCxn id="15" idx="2"/>
            <a:endCxn id="8" idx="0"/>
          </p:cNvCxnSpPr>
          <p:nvPr/>
        </p:nvCxnSpPr>
        <p:spPr>
          <a:xfrm flipH="1">
            <a:off x="2410062" y="2583666"/>
            <a:ext cx="22203" cy="639182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  <a:endCxn id="15" idx="0"/>
          </p:cNvCxnSpPr>
          <p:nvPr/>
        </p:nvCxnSpPr>
        <p:spPr>
          <a:xfrm>
            <a:off x="2202449" y="1377415"/>
            <a:ext cx="229816" cy="80614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43340" y="2183556"/>
            <a:ext cx="3977850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ДОХОДЫ БЮДЖЕТА</a:t>
            </a:r>
            <a:endParaRPr lang="ru-RU" altLang="ru-RU" dirty="0"/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4827690" y="3702962"/>
            <a:ext cx="2747559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МЭР КУПИЛ КВАРТИРУ</a:t>
            </a:r>
            <a:endParaRPr lang="ru-RU" altLang="ru-RU" dirty="0"/>
          </a:p>
        </p:txBody>
      </p:sp>
      <p:cxnSp>
        <p:nvCxnSpPr>
          <p:cNvPr id="121" name="Прямая со стрелкой 120"/>
          <p:cNvCxnSpPr>
            <a:stCxn id="8" idx="2"/>
            <a:endCxn id="227" idx="0"/>
          </p:cNvCxnSpPr>
          <p:nvPr/>
        </p:nvCxnSpPr>
        <p:spPr>
          <a:xfrm flipH="1">
            <a:off x="1978068" y="3930734"/>
            <a:ext cx="431994" cy="480114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5" descr="D:\Work\002) WORK\2019\2019-11-Новосибирск\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98" y="0"/>
            <a:ext cx="3950502" cy="23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0" name="Прямая со стрелкой 239"/>
          <p:cNvCxnSpPr>
            <a:stCxn id="190" idx="1"/>
            <a:endCxn id="7" idx="3"/>
          </p:cNvCxnSpPr>
          <p:nvPr/>
        </p:nvCxnSpPr>
        <p:spPr>
          <a:xfrm flipH="1" flipV="1">
            <a:off x="4225385" y="1177360"/>
            <a:ext cx="968113" cy="14446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 стрелкой 263"/>
          <p:cNvCxnSpPr>
            <a:stCxn id="227" idx="3"/>
            <a:endCxn id="100" idx="1"/>
          </p:cNvCxnSpPr>
          <p:nvPr/>
        </p:nvCxnSpPr>
        <p:spPr>
          <a:xfrm flipV="1">
            <a:off x="3956135" y="4056905"/>
            <a:ext cx="871555" cy="1577519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 Box 9"/>
          <p:cNvSpPr txBox="1">
            <a:spLocks noChangeArrowheads="1"/>
          </p:cNvSpPr>
          <p:nvPr/>
        </p:nvSpPr>
        <p:spPr bwMode="auto">
          <a:xfrm>
            <a:off x="5076056" y="4570888"/>
            <a:ext cx="2747559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МЭР КУПИЛ МАШИНУ</a:t>
            </a:r>
            <a:endParaRPr lang="ru-RU" altLang="ru-RU" dirty="0"/>
          </a:p>
        </p:txBody>
      </p:sp>
      <p:sp>
        <p:nvSpPr>
          <p:cNvPr id="268" name="Text Box 9"/>
          <p:cNvSpPr txBox="1">
            <a:spLocks noChangeArrowheads="1"/>
          </p:cNvSpPr>
          <p:nvPr/>
        </p:nvSpPr>
        <p:spPr bwMode="auto">
          <a:xfrm>
            <a:off x="4799237" y="5453845"/>
            <a:ext cx="4263059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МЭР КУПИЛ  СЛИТОК ЗОЛОТА</a:t>
            </a:r>
            <a:endParaRPr lang="ru-RU" altLang="ru-RU" dirty="0"/>
          </a:p>
        </p:txBody>
      </p:sp>
      <p:cxnSp>
        <p:nvCxnSpPr>
          <p:cNvPr id="269" name="Прямая со стрелкой 268"/>
          <p:cNvCxnSpPr>
            <a:stCxn id="227" idx="3"/>
            <a:endCxn id="267" idx="1"/>
          </p:cNvCxnSpPr>
          <p:nvPr/>
        </p:nvCxnSpPr>
        <p:spPr>
          <a:xfrm flipV="1">
            <a:off x="3956135" y="4924831"/>
            <a:ext cx="1119921" cy="70959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/>
          <p:cNvCxnSpPr>
            <a:stCxn id="227" idx="3"/>
            <a:endCxn id="268" idx="1"/>
          </p:cNvCxnSpPr>
          <p:nvPr/>
        </p:nvCxnSpPr>
        <p:spPr>
          <a:xfrm>
            <a:off x="3956135" y="5634424"/>
            <a:ext cx="843102" cy="173364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 Box 9"/>
          <p:cNvSpPr txBox="1">
            <a:spLocks noChangeArrowheads="1"/>
          </p:cNvSpPr>
          <p:nvPr/>
        </p:nvSpPr>
        <p:spPr bwMode="auto">
          <a:xfrm>
            <a:off x="6516216" y="2903257"/>
            <a:ext cx="1779938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000099"/>
                </a:solidFill>
              </a:rPr>
              <a:t>ОТЧЕТ</a:t>
            </a:r>
            <a:endParaRPr lang="ru-RU" altLang="ru-RU" dirty="0">
              <a:solidFill>
                <a:srgbClr val="000099"/>
              </a:solidFill>
            </a:endParaRPr>
          </a:p>
        </p:txBody>
      </p:sp>
      <p:cxnSp>
        <p:nvCxnSpPr>
          <p:cNvPr id="285" name="Прямая со стрелкой 284"/>
          <p:cNvCxnSpPr>
            <a:stCxn id="284" idx="0"/>
            <a:endCxn id="190" idx="2"/>
          </p:cNvCxnSpPr>
          <p:nvPr/>
        </p:nvCxnSpPr>
        <p:spPr>
          <a:xfrm flipH="1" flipV="1">
            <a:off x="7168749" y="2383611"/>
            <a:ext cx="237436" cy="519646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2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32" y="4421142"/>
            <a:ext cx="3956135" cy="24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верификации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372" y="535032"/>
            <a:ext cx="5205700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C00000"/>
                </a:solidFill>
              </a:rPr>
              <a:t>ОБЪЕКТ КОНТРОЛЬНОГО МЕРОПРИЯТИЯ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201" y="3913311"/>
            <a:ext cx="3934683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АУДИТОРСКИЕ ДОКАЗАТЕЛЬСТВА</a:t>
            </a:r>
          </a:p>
        </p:txBody>
      </p:sp>
      <p:cxnSp>
        <p:nvCxnSpPr>
          <p:cNvPr id="9" name="Прямая со стрелкой 8"/>
          <p:cNvCxnSpPr>
            <a:stCxn id="15" idx="2"/>
            <a:endCxn id="8" idx="0"/>
          </p:cNvCxnSpPr>
          <p:nvPr/>
        </p:nvCxnSpPr>
        <p:spPr>
          <a:xfrm flipH="1">
            <a:off x="2008543" y="2758386"/>
            <a:ext cx="569082" cy="1154925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  <a:endCxn id="15" idx="0"/>
          </p:cNvCxnSpPr>
          <p:nvPr/>
        </p:nvCxnSpPr>
        <p:spPr>
          <a:xfrm flipH="1">
            <a:off x="2577625" y="1242918"/>
            <a:ext cx="39597" cy="1115358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63118" y="1958166"/>
            <a:ext cx="2908544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000099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БАЗА ДАННЫХ</a:t>
            </a:r>
            <a:endParaRPr lang="ru-RU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597" y="2358276"/>
            <a:ext cx="5076056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ПЕРВИЧНАЯ ИНФОРМАЦИЯ</a:t>
            </a:r>
            <a:endParaRPr lang="ru-RU" altLang="ru-RU" dirty="0"/>
          </a:p>
        </p:txBody>
      </p:sp>
      <p:cxnSp>
        <p:nvCxnSpPr>
          <p:cNvPr id="16" name="Прямая со стрелкой 15"/>
          <p:cNvCxnSpPr>
            <a:stCxn id="80" idx="2"/>
            <a:endCxn id="14" idx="0"/>
          </p:cNvCxnSpPr>
          <p:nvPr/>
        </p:nvCxnSpPr>
        <p:spPr>
          <a:xfrm>
            <a:off x="7505907" y="1089030"/>
            <a:ext cx="111483" cy="869136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5940151" y="688920"/>
            <a:ext cx="3131511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000099"/>
                </a:solidFill>
              </a:rPr>
              <a:t>РЕПОЗИТОРИЙ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68538" y="6066097"/>
            <a:ext cx="1691680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</a:t>
            </a:r>
            <a:endParaRPr lang="ru-RU" altLang="ru-RU" dirty="0"/>
          </a:p>
        </p:txBody>
      </p:sp>
      <p:cxnSp>
        <p:nvCxnSpPr>
          <p:cNvPr id="121" name="Прямая со стрелкой 120"/>
          <p:cNvCxnSpPr>
            <a:stCxn id="8" idx="2"/>
            <a:endCxn id="100" idx="0"/>
          </p:cNvCxnSpPr>
          <p:nvPr/>
        </p:nvCxnSpPr>
        <p:spPr>
          <a:xfrm flipH="1">
            <a:off x="914378" y="4621197"/>
            <a:ext cx="1094165" cy="144490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00" idx="3"/>
            <a:endCxn id="101" idx="1"/>
          </p:cNvCxnSpPr>
          <p:nvPr/>
        </p:nvCxnSpPr>
        <p:spPr>
          <a:xfrm flipV="1">
            <a:off x="1760218" y="5644718"/>
            <a:ext cx="833714" cy="621434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6550067" y="2981905"/>
            <a:ext cx="2521595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000099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УДАЛЕННЫЙ ДОСТУП</a:t>
            </a:r>
            <a:endParaRPr lang="ru-RU" altLang="ru-RU" dirty="0"/>
          </a:p>
        </p:txBody>
      </p:sp>
      <p:cxnSp>
        <p:nvCxnSpPr>
          <p:cNvPr id="136" name="Прямая со стрелкой 135"/>
          <p:cNvCxnSpPr>
            <a:stCxn id="14" idx="2"/>
            <a:endCxn id="135" idx="0"/>
          </p:cNvCxnSpPr>
          <p:nvPr/>
        </p:nvCxnSpPr>
        <p:spPr>
          <a:xfrm>
            <a:off x="7617390" y="2358276"/>
            <a:ext cx="193475" cy="623629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164" idx="1"/>
            <a:endCxn id="101" idx="3"/>
          </p:cNvCxnSpPr>
          <p:nvPr/>
        </p:nvCxnSpPr>
        <p:spPr>
          <a:xfrm flipH="1" flipV="1">
            <a:off x="6550067" y="5644718"/>
            <a:ext cx="835091" cy="621434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157" idx="2"/>
            <a:endCxn id="101" idx="0"/>
          </p:cNvCxnSpPr>
          <p:nvPr/>
        </p:nvCxnSpPr>
        <p:spPr>
          <a:xfrm flipH="1">
            <a:off x="4572000" y="3392373"/>
            <a:ext cx="648072" cy="10287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135" idx="2"/>
            <a:endCxn id="164" idx="0"/>
          </p:cNvCxnSpPr>
          <p:nvPr/>
        </p:nvCxnSpPr>
        <p:spPr>
          <a:xfrm>
            <a:off x="7810865" y="3689791"/>
            <a:ext cx="417545" cy="2376306"/>
          </a:xfrm>
          <a:prstGeom prst="straightConnector1">
            <a:avLst/>
          </a:prstGeom>
          <a:ln w="38100">
            <a:solidFill>
              <a:srgbClr val="000099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 Box 9"/>
          <p:cNvSpPr txBox="1">
            <a:spLocks noChangeArrowheads="1"/>
          </p:cNvSpPr>
          <p:nvPr/>
        </p:nvSpPr>
        <p:spPr bwMode="auto">
          <a:xfrm>
            <a:off x="4031940" y="2992263"/>
            <a:ext cx="2376264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C00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КОНТРОЛЬ</a:t>
            </a:r>
            <a:endParaRPr lang="ru-RU" altLang="ru-RU" dirty="0"/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>
            <a:off x="7385158" y="6066097"/>
            <a:ext cx="1686504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000099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</a:t>
            </a:r>
            <a:endParaRPr lang="ru-RU" altLang="ru-RU" dirty="0"/>
          </a:p>
        </p:txBody>
      </p:sp>
      <p:cxnSp>
        <p:nvCxnSpPr>
          <p:cNvPr id="143" name="Соединительная линия уступом 142"/>
          <p:cNvCxnSpPr>
            <a:stCxn id="157" idx="0"/>
            <a:endCxn id="7" idx="3"/>
          </p:cNvCxnSpPr>
          <p:nvPr/>
        </p:nvCxnSpPr>
        <p:spPr>
          <a:xfrm rot="5400000" flipH="1" flipV="1">
            <a:off x="4168428" y="1940619"/>
            <a:ext cx="2103288" cy="12700"/>
          </a:xfrm>
          <a:prstGeom prst="bentConnector4">
            <a:avLst>
              <a:gd name="adj1" fmla="val 39116"/>
              <a:gd name="adj2" fmla="val 4845457"/>
            </a:avLst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6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EDFB61-3399-44DC-AC1A-9B94E7AC473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39" y="-12761"/>
            <a:ext cx="25865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стандартизации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61584" y="97451"/>
            <a:ext cx="2808312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ФЕДЕРАЦИЯ</a:t>
            </a:r>
          </a:p>
        </p:txBody>
      </p:sp>
      <p:cxnSp>
        <p:nvCxnSpPr>
          <p:cNvPr id="13" name="Прямая со стрелкой 12"/>
          <p:cNvCxnSpPr>
            <a:stCxn id="10" idx="2"/>
            <a:endCxn id="15" idx="0"/>
          </p:cNvCxnSpPr>
          <p:nvPr/>
        </p:nvCxnSpPr>
        <p:spPr>
          <a:xfrm flipH="1">
            <a:off x="5121139" y="497561"/>
            <a:ext cx="144601" cy="53978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16983" y="1037341"/>
            <a:ext cx="2808312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СУБЪЕКТЫ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770905" y="2430161"/>
            <a:ext cx="4075468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МУНИЦИПАЛИТЕТЫ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460002" y="97451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СП РФ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6927" y="849860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9241" y="3431170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57772" y="3971880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365788" y="3531331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031623" y="2830271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06575" y="4806527"/>
            <a:ext cx="1556556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КСО</a:t>
            </a:r>
          </a:p>
        </p:txBody>
      </p:sp>
      <p:cxnSp>
        <p:nvCxnSpPr>
          <p:cNvPr id="27" name="Прямая со стрелкой 26"/>
          <p:cNvCxnSpPr>
            <a:stCxn id="10" idx="3"/>
            <a:endCxn id="17" idx="1"/>
          </p:cNvCxnSpPr>
          <p:nvPr/>
        </p:nvCxnSpPr>
        <p:spPr>
          <a:xfrm>
            <a:off x="6669896" y="297506"/>
            <a:ext cx="790106" cy="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2"/>
            <a:endCxn id="16" idx="0"/>
          </p:cNvCxnSpPr>
          <p:nvPr/>
        </p:nvCxnSpPr>
        <p:spPr>
          <a:xfrm>
            <a:off x="5121139" y="1437451"/>
            <a:ext cx="687500" cy="99271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1"/>
            <a:endCxn id="18" idx="3"/>
          </p:cNvCxnSpPr>
          <p:nvPr/>
        </p:nvCxnSpPr>
        <p:spPr>
          <a:xfrm flipH="1" flipV="1">
            <a:off x="1683483" y="1049915"/>
            <a:ext cx="2033500" cy="18748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1"/>
            <a:endCxn id="20" idx="0"/>
          </p:cNvCxnSpPr>
          <p:nvPr/>
        </p:nvCxnSpPr>
        <p:spPr>
          <a:xfrm flipH="1">
            <a:off x="1247519" y="1237396"/>
            <a:ext cx="2469464" cy="2193774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2"/>
            <a:endCxn id="22" idx="0"/>
          </p:cNvCxnSpPr>
          <p:nvPr/>
        </p:nvCxnSpPr>
        <p:spPr>
          <a:xfrm>
            <a:off x="5808639" y="2830271"/>
            <a:ext cx="335427" cy="70106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2"/>
            <a:endCxn id="24" idx="0"/>
          </p:cNvCxnSpPr>
          <p:nvPr/>
        </p:nvCxnSpPr>
        <p:spPr>
          <a:xfrm flipH="1">
            <a:off x="4184853" y="2830271"/>
            <a:ext cx="1623786" cy="1976256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1"/>
            <a:endCxn id="23" idx="0"/>
          </p:cNvCxnSpPr>
          <p:nvPr/>
        </p:nvCxnSpPr>
        <p:spPr>
          <a:xfrm flipH="1">
            <a:off x="2809901" y="1237396"/>
            <a:ext cx="907082" cy="159287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6" idx="2"/>
            <a:endCxn id="21" idx="0"/>
          </p:cNvCxnSpPr>
          <p:nvPr/>
        </p:nvCxnSpPr>
        <p:spPr>
          <a:xfrm>
            <a:off x="5808639" y="2830271"/>
            <a:ext cx="2227411" cy="1141609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7" idx="2"/>
            <a:endCxn id="94" idx="0"/>
          </p:cNvCxnSpPr>
          <p:nvPr/>
        </p:nvCxnSpPr>
        <p:spPr>
          <a:xfrm flipH="1">
            <a:off x="7846374" y="497561"/>
            <a:ext cx="391906" cy="131264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7" idx="2"/>
            <a:endCxn id="93" idx="0"/>
          </p:cNvCxnSpPr>
          <p:nvPr/>
        </p:nvCxnSpPr>
        <p:spPr>
          <a:xfrm>
            <a:off x="8238280" y="497561"/>
            <a:ext cx="310558" cy="184024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21" idx="2"/>
            <a:endCxn id="100" idx="0"/>
          </p:cNvCxnSpPr>
          <p:nvPr/>
        </p:nvCxnSpPr>
        <p:spPr>
          <a:xfrm>
            <a:off x="8036050" y="4371990"/>
            <a:ext cx="519065" cy="703259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21" idx="2"/>
            <a:endCxn id="106" idx="0"/>
          </p:cNvCxnSpPr>
          <p:nvPr/>
        </p:nvCxnSpPr>
        <p:spPr>
          <a:xfrm flipH="1">
            <a:off x="6947215" y="4371990"/>
            <a:ext cx="1088835" cy="1793314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7" idx="2"/>
            <a:endCxn id="75" idx="0"/>
          </p:cNvCxnSpPr>
          <p:nvPr/>
        </p:nvCxnSpPr>
        <p:spPr>
          <a:xfrm flipH="1">
            <a:off x="6707492" y="497561"/>
            <a:ext cx="1530788" cy="1273457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18" idx="2"/>
            <a:endCxn id="97" idx="0"/>
          </p:cNvCxnSpPr>
          <p:nvPr/>
        </p:nvCxnSpPr>
        <p:spPr>
          <a:xfrm flipH="1">
            <a:off x="609826" y="1249970"/>
            <a:ext cx="295379" cy="158030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18" idx="2"/>
            <a:endCxn id="107" idx="0"/>
          </p:cNvCxnSpPr>
          <p:nvPr/>
        </p:nvCxnSpPr>
        <p:spPr>
          <a:xfrm>
            <a:off x="905205" y="1249970"/>
            <a:ext cx="428309" cy="1087836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8" idx="2"/>
            <a:endCxn id="108" idx="0"/>
          </p:cNvCxnSpPr>
          <p:nvPr/>
        </p:nvCxnSpPr>
        <p:spPr>
          <a:xfrm>
            <a:off x="905205" y="1249970"/>
            <a:ext cx="1105684" cy="550347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20" idx="2"/>
            <a:endCxn id="112" idx="0"/>
          </p:cNvCxnSpPr>
          <p:nvPr/>
        </p:nvCxnSpPr>
        <p:spPr>
          <a:xfrm flipH="1">
            <a:off x="596064" y="3831280"/>
            <a:ext cx="651455" cy="975247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20" idx="2"/>
            <a:endCxn id="113" idx="0"/>
          </p:cNvCxnSpPr>
          <p:nvPr/>
        </p:nvCxnSpPr>
        <p:spPr>
          <a:xfrm flipH="1">
            <a:off x="1170696" y="3831280"/>
            <a:ext cx="76823" cy="1659722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20" idx="2"/>
            <a:endCxn id="114" idx="0"/>
          </p:cNvCxnSpPr>
          <p:nvPr/>
        </p:nvCxnSpPr>
        <p:spPr>
          <a:xfrm>
            <a:off x="1247519" y="3831280"/>
            <a:ext cx="723316" cy="2230332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23" idx="2"/>
            <a:endCxn id="98" idx="0"/>
          </p:cNvCxnSpPr>
          <p:nvPr/>
        </p:nvCxnSpPr>
        <p:spPr>
          <a:xfrm flipH="1">
            <a:off x="2052299" y="3230381"/>
            <a:ext cx="757602" cy="77810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6194704" y="1771018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cxnSp>
        <p:nvCxnSpPr>
          <p:cNvPr id="76" name="Прямая со стрелкой 75"/>
          <p:cNvCxnSpPr>
            <a:stCxn id="23" idx="2"/>
            <a:endCxn id="101" idx="0"/>
          </p:cNvCxnSpPr>
          <p:nvPr/>
        </p:nvCxnSpPr>
        <p:spPr>
          <a:xfrm flipH="1">
            <a:off x="2666788" y="3230381"/>
            <a:ext cx="143113" cy="1588854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23" idx="2"/>
            <a:endCxn id="104" idx="0"/>
          </p:cNvCxnSpPr>
          <p:nvPr/>
        </p:nvCxnSpPr>
        <p:spPr>
          <a:xfrm>
            <a:off x="2809901" y="3230381"/>
            <a:ext cx="538896" cy="100201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1" idx="2"/>
            <a:endCxn id="105" idx="0"/>
          </p:cNvCxnSpPr>
          <p:nvPr/>
        </p:nvCxnSpPr>
        <p:spPr>
          <a:xfrm flipH="1">
            <a:off x="7846374" y="4371990"/>
            <a:ext cx="189676" cy="1241027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24" idx="2"/>
            <a:endCxn id="115" idx="0"/>
          </p:cNvCxnSpPr>
          <p:nvPr/>
        </p:nvCxnSpPr>
        <p:spPr>
          <a:xfrm flipH="1">
            <a:off x="3101538" y="5206637"/>
            <a:ext cx="1083315" cy="85988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24" idx="2"/>
            <a:endCxn id="116" idx="0"/>
          </p:cNvCxnSpPr>
          <p:nvPr/>
        </p:nvCxnSpPr>
        <p:spPr>
          <a:xfrm>
            <a:off x="4184853" y="5206637"/>
            <a:ext cx="53441" cy="859880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24" idx="2"/>
            <a:endCxn id="117" idx="0"/>
          </p:cNvCxnSpPr>
          <p:nvPr/>
        </p:nvCxnSpPr>
        <p:spPr>
          <a:xfrm>
            <a:off x="4184853" y="5206637"/>
            <a:ext cx="1213661" cy="854378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2" idx="2"/>
            <a:endCxn id="122" idx="0"/>
          </p:cNvCxnSpPr>
          <p:nvPr/>
        </p:nvCxnSpPr>
        <p:spPr>
          <a:xfrm flipH="1">
            <a:off x="5633927" y="3931441"/>
            <a:ext cx="510139" cy="950429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22" idx="2"/>
            <a:endCxn id="123" idx="0"/>
          </p:cNvCxnSpPr>
          <p:nvPr/>
        </p:nvCxnSpPr>
        <p:spPr>
          <a:xfrm>
            <a:off x="6144066" y="3931441"/>
            <a:ext cx="280092" cy="1554193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2" idx="2"/>
            <a:endCxn id="124" idx="0"/>
          </p:cNvCxnSpPr>
          <p:nvPr/>
        </p:nvCxnSpPr>
        <p:spPr>
          <a:xfrm>
            <a:off x="6144066" y="3931441"/>
            <a:ext cx="811742" cy="738654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8036050" y="2337806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7333586" y="1810201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97038" y="2830271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1539511" y="4008486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8042327" y="5075249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2154000" y="4819235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2836009" y="4232392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7333586" y="5613017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6434427" y="6165304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820726" y="2337806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1498101" y="1800317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83276" y="4806527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657908" y="5491002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1458047" y="6061612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2588750" y="6066517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6" name="Text Box 9"/>
          <p:cNvSpPr txBox="1">
            <a:spLocks noChangeArrowheads="1"/>
          </p:cNvSpPr>
          <p:nvPr/>
        </p:nvSpPr>
        <p:spPr bwMode="auto">
          <a:xfrm>
            <a:off x="3725506" y="6066517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17" name="Text Box 9"/>
          <p:cNvSpPr txBox="1">
            <a:spLocks noChangeArrowheads="1"/>
          </p:cNvSpPr>
          <p:nvPr/>
        </p:nvSpPr>
        <p:spPr bwMode="auto">
          <a:xfrm>
            <a:off x="4885726" y="6061015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5121139" y="4881870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5911370" y="5485634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6443020" y="4670095"/>
            <a:ext cx="1025575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СФК</a:t>
            </a:r>
          </a:p>
        </p:txBody>
      </p:sp>
    </p:spTree>
    <p:extLst>
      <p:ext uri="{BB962C8B-B14F-4D97-AF65-F5344CB8AC3E}">
        <p14:creationId xmlns:p14="http://schemas.microsoft.com/office/powerpoint/2010/main" val="188956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Work\002) WORK\2019\2019-11-Новосибирск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461665"/>
            <a:ext cx="910800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Проблема унификации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34265" y="1268760"/>
            <a:ext cx="3617297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ЦЕЛЬ ЦИФРОВОЙ ТРАНСФОРМАЦИИ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35685" y="5445224"/>
            <a:ext cx="4392488" cy="707886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РЕЗУЛЬТАТИВНОСТЬ = 100% * ФАКТ / ПЛАН </a:t>
            </a:r>
            <a:r>
              <a:rPr lang="en-US" altLang="ru-RU" dirty="0" smtClean="0">
                <a:solidFill>
                  <a:srgbClr val="660033"/>
                </a:solidFill>
              </a:rPr>
              <a:t>&gt; 1</a:t>
            </a:r>
            <a:endParaRPr lang="ru-RU" altLang="ru-RU" dirty="0" smtClean="0">
              <a:solidFill>
                <a:srgbClr val="660033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  <a:endCxn id="8" idx="0"/>
          </p:cNvCxnSpPr>
          <p:nvPr/>
        </p:nvCxnSpPr>
        <p:spPr>
          <a:xfrm flipH="1">
            <a:off x="6131929" y="1976646"/>
            <a:ext cx="1110985" cy="3468578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  <a:endCxn id="15" idx="0"/>
          </p:cNvCxnSpPr>
          <p:nvPr/>
        </p:nvCxnSpPr>
        <p:spPr>
          <a:xfrm flipH="1">
            <a:off x="1929914" y="1976646"/>
            <a:ext cx="5313000" cy="2918417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40152" y="3913311"/>
            <a:ext cx="3124568" cy="1015663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ЭКОНОМНОСТЬ = 100% * (1 - ФАКТ / ПЛАН) </a:t>
            </a:r>
            <a:r>
              <a:rPr lang="en-US" altLang="ru-RU" dirty="0"/>
              <a:t>&gt;</a:t>
            </a:r>
            <a:r>
              <a:rPr lang="ru-RU" altLang="ru-RU" dirty="0"/>
              <a:t> 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9552" y="4895063"/>
            <a:ext cx="2780724" cy="1015663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ИСПОЛНЕНИЕ = 100% * ФАКТ / ПЛАН</a:t>
            </a:r>
          </a:p>
        </p:txBody>
      </p:sp>
      <p:cxnSp>
        <p:nvCxnSpPr>
          <p:cNvPr id="16" name="Прямая со стрелкой 15"/>
          <p:cNvCxnSpPr>
            <a:stCxn id="7" idx="2"/>
            <a:endCxn id="14" idx="0"/>
          </p:cNvCxnSpPr>
          <p:nvPr/>
        </p:nvCxnSpPr>
        <p:spPr>
          <a:xfrm>
            <a:off x="7242914" y="1976646"/>
            <a:ext cx="259522" cy="193666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9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Work\002) WORK\2019\2019-11-Новосибирск\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" y="0"/>
            <a:ext cx="913994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07E968-2E91-4827-ACD0-2914C04F6F5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87081" y="1930641"/>
            <a:ext cx="34569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400" b="1" i="1" dirty="0" smtClean="0">
                <a:solidFill>
                  <a:srgbClr val="FFC000"/>
                </a:solidFill>
                <a:latin typeface="Comic Sans MS" pitchFamily="66" charset="0"/>
              </a:rPr>
              <a:t>...опережающий </a:t>
            </a:r>
            <a:r>
              <a:rPr lang="ru-RU" sz="2400" b="1" i="1" dirty="0">
                <a:solidFill>
                  <a:srgbClr val="FFC000"/>
                </a:solidFill>
                <a:latin typeface="Comic Sans MS" pitchFamily="66" charset="0"/>
              </a:rPr>
              <a:t>темп роста производительности труда, прежде всего на основе новых технологий и </a:t>
            </a:r>
            <a:r>
              <a:rPr lang="ru-RU" sz="2400" b="1" i="1" dirty="0" err="1">
                <a:solidFill>
                  <a:srgbClr val="FFC000"/>
                </a:solidFill>
                <a:latin typeface="Comic Sans MS" pitchFamily="66" charset="0"/>
              </a:rPr>
              <a:t>цифровизации</a:t>
            </a:r>
            <a:r>
              <a:rPr lang="ru-RU" sz="2400" b="1" i="1" dirty="0">
                <a:solidFill>
                  <a:srgbClr val="FFC000"/>
                </a:solidFill>
                <a:latin typeface="Comic Sans MS" pitchFamily="66" charset="0"/>
              </a:rPr>
              <a:t>, формирование конкурентоспособных </a:t>
            </a:r>
            <a:r>
              <a:rPr lang="ru-RU" sz="2400" b="1" i="1" dirty="0" smtClean="0">
                <a:solidFill>
                  <a:srgbClr val="FFC000"/>
                </a:solidFill>
                <a:latin typeface="Comic Sans MS" pitchFamily="66" charset="0"/>
              </a:rPr>
              <a:t>отраслей</a:t>
            </a:r>
            <a:r>
              <a:rPr lang="ru-RU" altLang="ru-RU" sz="2400" b="1" i="1" dirty="0" smtClean="0">
                <a:solidFill>
                  <a:srgbClr val="FFC000"/>
                </a:solidFill>
                <a:latin typeface="Comic Sans MS" pitchFamily="66" charset="0"/>
              </a:rPr>
              <a:t>... (2019 год)</a:t>
            </a:r>
            <a:endParaRPr lang="ru-RU" altLang="ru-RU" sz="2400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102" y="3207"/>
            <a:ext cx="26277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400" b="1" i="1">
                <a:solidFill>
                  <a:srgbClr val="FFC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... рутина не позволяет нам энергично двигаться </a:t>
            </a:r>
            <a:r>
              <a:rPr lang="ru-RU" dirty="0" smtClean="0"/>
              <a:t>вперед</a:t>
            </a:r>
            <a:r>
              <a:rPr lang="ru-RU" altLang="ru-RU" dirty="0" smtClean="0"/>
              <a:t>... </a:t>
            </a:r>
            <a:r>
              <a:rPr lang="ru-RU" altLang="ru-RU" dirty="0"/>
              <a:t>(</a:t>
            </a:r>
            <a:r>
              <a:rPr lang="ru-RU" altLang="ru-RU" dirty="0" smtClean="0"/>
              <a:t>2018 </a:t>
            </a:r>
            <a:r>
              <a:rPr lang="ru-RU" altLang="ru-RU" dirty="0"/>
              <a:t>год)</a:t>
            </a:r>
          </a:p>
        </p:txBody>
      </p:sp>
    </p:spTree>
    <p:extLst>
      <p:ext uri="{BB962C8B-B14F-4D97-AF65-F5344CB8AC3E}">
        <p14:creationId xmlns:p14="http://schemas.microsoft.com/office/powerpoint/2010/main" val="340520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10" descr="D:\Work\002) WORK\2019\2019-11-Новосибирск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053432" cy="60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56135" cy="24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EDFB61-3399-44DC-AC1A-9B94E7AC473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73946" y="4232072"/>
            <a:ext cx="328464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Направление первое: создание программного продукта</a:t>
            </a:r>
            <a:endParaRPr lang="ru-RU" altLang="ru-RU" sz="30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377930" y="3926848"/>
            <a:ext cx="3428765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660066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РЕПОЗИТОРИЙ</a:t>
            </a:r>
          </a:p>
        </p:txBody>
      </p:sp>
      <p:cxnSp>
        <p:nvCxnSpPr>
          <p:cNvPr id="74" name="Прямая со стрелкой 73"/>
          <p:cNvCxnSpPr>
            <a:stCxn id="17" idx="2"/>
            <a:endCxn id="134" idx="0"/>
          </p:cNvCxnSpPr>
          <p:nvPr/>
        </p:nvCxnSpPr>
        <p:spPr>
          <a:xfrm>
            <a:off x="7092313" y="4326958"/>
            <a:ext cx="105827" cy="555996"/>
          </a:xfrm>
          <a:prstGeom prst="straightConnector1">
            <a:avLst/>
          </a:prstGeom>
          <a:ln w="57150">
            <a:solidFill>
              <a:srgbClr val="6600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5575652" y="2940913"/>
            <a:ext cx="3201668" cy="400110"/>
          </a:xfrm>
          <a:prstGeom prst="rect">
            <a:avLst/>
          </a:prstGeom>
          <a:solidFill>
            <a:srgbClr val="333399">
              <a:alpha val="4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БАЗЫ ДАННЫХ</a:t>
            </a:r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6263120" y="5668819"/>
            <a:ext cx="2042196" cy="400110"/>
          </a:xfrm>
          <a:prstGeom prst="rect">
            <a:avLst/>
          </a:prstGeom>
          <a:solidFill>
            <a:srgbClr val="C00000">
              <a:alpha val="4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660033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ОТЧЕТ</a:t>
            </a:r>
          </a:p>
        </p:txBody>
      </p: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5901995" y="4882954"/>
            <a:ext cx="2592289" cy="400110"/>
          </a:xfrm>
          <a:prstGeom prst="rect">
            <a:avLst/>
          </a:prstGeom>
          <a:solidFill>
            <a:srgbClr val="C00000">
              <a:alpha val="40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33"/>
                </a:solidFill>
              </a:rPr>
              <a:t>АНАЛИЗ</a:t>
            </a:r>
          </a:p>
        </p:txBody>
      </p:sp>
      <p:cxnSp>
        <p:nvCxnSpPr>
          <p:cNvPr id="137" name="Прямая со стрелкой 136"/>
          <p:cNvCxnSpPr>
            <a:stCxn id="132" idx="2"/>
            <a:endCxn id="17" idx="0"/>
          </p:cNvCxnSpPr>
          <p:nvPr/>
        </p:nvCxnSpPr>
        <p:spPr>
          <a:xfrm flipH="1">
            <a:off x="7092313" y="3341023"/>
            <a:ext cx="84173" cy="58582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134" idx="2"/>
            <a:endCxn id="133" idx="0"/>
          </p:cNvCxnSpPr>
          <p:nvPr/>
        </p:nvCxnSpPr>
        <p:spPr>
          <a:xfrm>
            <a:off x="7198140" y="5283064"/>
            <a:ext cx="86078" cy="385755"/>
          </a:xfrm>
          <a:prstGeom prst="straightConnector1">
            <a:avLst/>
          </a:prstGeom>
          <a:ln w="57150">
            <a:solidFill>
              <a:srgbClr val="6600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78" idx="2"/>
            <a:endCxn id="132" idx="0"/>
          </p:cNvCxnSpPr>
          <p:nvPr/>
        </p:nvCxnSpPr>
        <p:spPr>
          <a:xfrm flipH="1">
            <a:off x="7176486" y="2447152"/>
            <a:ext cx="21654" cy="49376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0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64193"/>
            <a:ext cx="3707904" cy="22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Work\002) WORK\2019\2019-11-Новосибирск\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" y="45076"/>
            <a:ext cx="5430935" cy="68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EDFB61-3399-44DC-AC1A-9B94E7AC473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22767" y="662178"/>
            <a:ext cx="2564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99"/>
                </a:solidFill>
                <a:latin typeface="Comic Sans MS" pitchFamily="66" charset="0"/>
              </a:rPr>
              <a:t>Направление второе: создание глобальной базы данных</a:t>
            </a:r>
            <a:endParaRPr lang="ru-RU" altLang="ru-RU" sz="24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580112" y="163735"/>
            <a:ext cx="3428765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РЕПОЗИТОРИЙ</a:t>
            </a:r>
          </a:p>
        </p:txBody>
      </p:sp>
      <p:cxnSp>
        <p:nvCxnSpPr>
          <p:cNvPr id="74" name="Прямая со стрелкой 73"/>
          <p:cNvCxnSpPr>
            <a:stCxn id="17" idx="2"/>
            <a:endCxn id="132" idx="0"/>
          </p:cNvCxnSpPr>
          <p:nvPr/>
        </p:nvCxnSpPr>
        <p:spPr>
          <a:xfrm>
            <a:off x="7294495" y="563845"/>
            <a:ext cx="615391" cy="704915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7038468" y="1268760"/>
            <a:ext cx="1742835" cy="707886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БАЗЫ ДАННЫХ</a:t>
            </a:r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5462629" y="3727540"/>
            <a:ext cx="2767969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ПОКАЗАТЕЛИ</a:t>
            </a:r>
          </a:p>
        </p:txBody>
      </p: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6129073" y="2731239"/>
            <a:ext cx="2592289" cy="400110"/>
          </a:xfrm>
          <a:prstGeom prst="rect">
            <a:avLst/>
          </a:prstGeom>
          <a:solidFill>
            <a:srgbClr val="333399">
              <a:alpha val="2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660066"/>
                </a:solidFill>
              </a:rPr>
              <a:t>ВЕДОМСТВА</a:t>
            </a:r>
          </a:p>
        </p:txBody>
      </p:sp>
      <p:cxnSp>
        <p:nvCxnSpPr>
          <p:cNvPr id="137" name="Прямая со стрелкой 136"/>
          <p:cNvCxnSpPr>
            <a:stCxn id="132" idx="2"/>
            <a:endCxn id="134" idx="0"/>
          </p:cNvCxnSpPr>
          <p:nvPr/>
        </p:nvCxnSpPr>
        <p:spPr>
          <a:xfrm flipH="1">
            <a:off x="7425218" y="1976646"/>
            <a:ext cx="484668" cy="754593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134" idx="2"/>
            <a:endCxn id="133" idx="0"/>
          </p:cNvCxnSpPr>
          <p:nvPr/>
        </p:nvCxnSpPr>
        <p:spPr>
          <a:xfrm flipH="1">
            <a:off x="6846614" y="3131349"/>
            <a:ext cx="578604" cy="59619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3" idx="2"/>
            <a:endCxn id="78" idx="0"/>
          </p:cNvCxnSpPr>
          <p:nvPr/>
        </p:nvCxnSpPr>
        <p:spPr>
          <a:xfrm>
            <a:off x="6846614" y="4127650"/>
            <a:ext cx="443434" cy="436543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4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07E968-2E91-4827-ACD0-2914C04F6F5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pic>
        <p:nvPicPr>
          <p:cNvPr id="44034" name="Picture 2" descr="D:\Work\002) WORK\2019\2019-11-Новосибирск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D:\Work\002) WORK\2019\2019-11-Новосибирск\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223"/>
            <a:ext cx="9144000" cy="38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:\Work\002) WORK\2019\2019-11-Новосибирск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6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07E968-2E91-4827-ACD0-2914C04F6F5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0520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Picture 21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" y="4725144"/>
            <a:ext cx="2844809" cy="20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cxnSp>
        <p:nvCxnSpPr>
          <p:cNvPr id="236" name="Прямая со стрелкой 235"/>
          <p:cNvCxnSpPr>
            <a:stCxn id="39243" idx="3"/>
            <a:endCxn id="938" idx="1"/>
          </p:cNvCxnSpPr>
          <p:nvPr/>
        </p:nvCxnSpPr>
        <p:spPr>
          <a:xfrm flipV="1">
            <a:off x="4753298" y="1982290"/>
            <a:ext cx="466774" cy="116086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4139952" y="6104033"/>
            <a:ext cx="2628292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АНАЛИТИКА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900" idx="0"/>
            <a:endCxn id="903" idx="1"/>
          </p:cNvCxnSpPr>
          <p:nvPr/>
        </p:nvCxnSpPr>
        <p:spPr>
          <a:xfrm flipV="1">
            <a:off x="5241412" y="3206879"/>
            <a:ext cx="767516" cy="536547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243" name="Picture 1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37" y="1268760"/>
            <a:ext cx="2682361" cy="16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" name="Text Box 9"/>
          <p:cNvSpPr txBox="1">
            <a:spLocks noChangeArrowheads="1"/>
          </p:cNvSpPr>
          <p:nvPr/>
        </p:nvSpPr>
        <p:spPr bwMode="auto">
          <a:xfrm>
            <a:off x="2078463" y="868440"/>
            <a:ext cx="2667307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КОНТРОЛЕР</a:t>
            </a:r>
            <a:endParaRPr lang="ru-RU" altLang="ru-RU" dirty="0"/>
          </a:p>
        </p:txBody>
      </p:sp>
      <p:pic>
        <p:nvPicPr>
          <p:cNvPr id="838" name="Picture 20" descr="D:\Work\002) WORK\2019\2019-11-Новосибирск\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70575"/>
            <a:ext cx="2592288" cy="165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3" name="Прямая со стрелкой 882"/>
          <p:cNvCxnSpPr>
            <a:stCxn id="838" idx="2"/>
            <a:endCxn id="244" idx="0"/>
          </p:cNvCxnSpPr>
          <p:nvPr/>
        </p:nvCxnSpPr>
        <p:spPr>
          <a:xfrm>
            <a:off x="5220072" y="5822848"/>
            <a:ext cx="234026" cy="281185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Прямая со стрелкой 886"/>
          <p:cNvCxnSpPr>
            <a:stCxn id="838" idx="3"/>
            <a:endCxn id="906" idx="1"/>
          </p:cNvCxnSpPr>
          <p:nvPr/>
        </p:nvCxnSpPr>
        <p:spPr>
          <a:xfrm>
            <a:off x="6516216" y="4996712"/>
            <a:ext cx="492061" cy="66892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Прямая со стрелкой 889"/>
          <p:cNvCxnSpPr>
            <a:stCxn id="862" idx="3"/>
            <a:endCxn id="838" idx="1"/>
          </p:cNvCxnSpPr>
          <p:nvPr/>
        </p:nvCxnSpPr>
        <p:spPr>
          <a:xfrm flipV="1">
            <a:off x="2870200" y="4996712"/>
            <a:ext cx="1053728" cy="756120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8" name="Text Box 9"/>
          <p:cNvSpPr txBox="1">
            <a:spLocks noChangeArrowheads="1"/>
          </p:cNvSpPr>
          <p:nvPr/>
        </p:nvSpPr>
        <p:spPr bwMode="auto">
          <a:xfrm>
            <a:off x="27964" y="4325034"/>
            <a:ext cx="2842236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БАЗА ДАННЫХ</a:t>
            </a:r>
            <a:endParaRPr lang="ru-RU" altLang="ru-RU" dirty="0"/>
          </a:p>
        </p:txBody>
      </p:sp>
      <p:sp>
        <p:nvSpPr>
          <p:cNvPr id="900" name="Text Box 9"/>
          <p:cNvSpPr txBox="1">
            <a:spLocks noChangeArrowheads="1"/>
          </p:cNvSpPr>
          <p:nvPr/>
        </p:nvSpPr>
        <p:spPr bwMode="auto">
          <a:xfrm>
            <a:off x="3949468" y="3743426"/>
            <a:ext cx="2583888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ПРОГРАММА</a:t>
            </a:r>
            <a:endParaRPr lang="ru-RU" altLang="ru-RU" dirty="0"/>
          </a:p>
        </p:txBody>
      </p:sp>
      <p:sp>
        <p:nvSpPr>
          <p:cNvPr id="903" name="Text Box 9"/>
          <p:cNvSpPr txBox="1">
            <a:spLocks noChangeArrowheads="1"/>
          </p:cNvSpPr>
          <p:nvPr/>
        </p:nvSpPr>
        <p:spPr bwMode="auto">
          <a:xfrm>
            <a:off x="6008928" y="2852936"/>
            <a:ext cx="3045108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ОТЧЕТ, ИНФОГРАФИКА</a:t>
            </a:r>
            <a:endParaRPr lang="ru-RU" altLang="ru-RU" dirty="0"/>
          </a:p>
        </p:txBody>
      </p:sp>
      <p:sp>
        <p:nvSpPr>
          <p:cNvPr id="906" name="Text Box 9"/>
          <p:cNvSpPr txBox="1">
            <a:spLocks noChangeArrowheads="1"/>
          </p:cNvSpPr>
          <p:nvPr/>
        </p:nvSpPr>
        <p:spPr bwMode="auto">
          <a:xfrm>
            <a:off x="7008277" y="4863549"/>
            <a:ext cx="2016236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ПРОГНОЗ</a:t>
            </a:r>
            <a:endParaRPr lang="ru-RU" altLang="ru-RU" dirty="0"/>
          </a:p>
        </p:txBody>
      </p:sp>
      <p:sp>
        <p:nvSpPr>
          <p:cNvPr id="938" name="Text Box 9"/>
          <p:cNvSpPr txBox="1">
            <a:spLocks noChangeArrowheads="1"/>
          </p:cNvSpPr>
          <p:nvPr/>
        </p:nvSpPr>
        <p:spPr bwMode="auto">
          <a:xfrm>
            <a:off x="5220072" y="1474458"/>
            <a:ext cx="2867720" cy="1015663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ОТЧЕТ, ЗАКЛЮЧЕНИЕ, ЭКСПЕРТИЗА</a:t>
            </a:r>
            <a:endParaRPr lang="ru-RU" altLang="ru-RU" dirty="0"/>
          </a:p>
        </p:txBody>
      </p:sp>
      <p:sp>
        <p:nvSpPr>
          <p:cNvPr id="942" name="Text Box 9"/>
          <p:cNvSpPr txBox="1">
            <a:spLocks noChangeArrowheads="1"/>
          </p:cNvSpPr>
          <p:nvPr/>
        </p:nvSpPr>
        <p:spPr bwMode="auto">
          <a:xfrm>
            <a:off x="748082" y="98625"/>
            <a:ext cx="5221657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ПЕРВИЧНЫЕ ДОКУМЕНТЫ</a:t>
            </a:r>
            <a:endParaRPr lang="ru-RU" altLang="ru-RU" dirty="0"/>
          </a:p>
        </p:txBody>
      </p:sp>
      <p:cxnSp>
        <p:nvCxnSpPr>
          <p:cNvPr id="943" name="Прямая со стрелкой 942"/>
          <p:cNvCxnSpPr>
            <a:stCxn id="942" idx="2"/>
            <a:endCxn id="820" idx="0"/>
          </p:cNvCxnSpPr>
          <p:nvPr/>
        </p:nvCxnSpPr>
        <p:spPr>
          <a:xfrm>
            <a:off x="3358911" y="498735"/>
            <a:ext cx="53206" cy="369705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8" name="Text Box 9"/>
          <p:cNvSpPr txBox="1">
            <a:spLocks noChangeArrowheads="1"/>
          </p:cNvSpPr>
          <p:nvPr/>
        </p:nvSpPr>
        <p:spPr bwMode="auto">
          <a:xfrm>
            <a:off x="200247" y="1859418"/>
            <a:ext cx="1360301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АКТЫ</a:t>
            </a:r>
            <a:endParaRPr lang="ru-RU" altLang="ru-RU" dirty="0"/>
          </a:p>
        </p:txBody>
      </p:sp>
      <p:cxnSp>
        <p:nvCxnSpPr>
          <p:cNvPr id="949" name="Прямая со стрелкой 948"/>
          <p:cNvCxnSpPr>
            <a:stCxn id="948" idx="3"/>
            <a:endCxn id="39243" idx="1"/>
          </p:cNvCxnSpPr>
          <p:nvPr/>
        </p:nvCxnSpPr>
        <p:spPr>
          <a:xfrm>
            <a:off x="1560548" y="2059473"/>
            <a:ext cx="510389" cy="3890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3" name="Text Box 9"/>
          <p:cNvSpPr txBox="1">
            <a:spLocks noChangeArrowheads="1"/>
          </p:cNvSpPr>
          <p:nvPr/>
        </p:nvSpPr>
        <p:spPr bwMode="auto">
          <a:xfrm>
            <a:off x="1972052" y="3206879"/>
            <a:ext cx="2773718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СТАТИСТИКА</a:t>
            </a:r>
            <a:endParaRPr lang="ru-RU" altLang="ru-RU" dirty="0"/>
          </a:p>
        </p:txBody>
      </p:sp>
      <p:cxnSp>
        <p:nvCxnSpPr>
          <p:cNvPr id="954" name="Прямая со стрелкой 953"/>
          <p:cNvCxnSpPr>
            <a:stCxn id="953" idx="0"/>
            <a:endCxn id="39243" idx="2"/>
          </p:cNvCxnSpPr>
          <p:nvPr/>
        </p:nvCxnSpPr>
        <p:spPr>
          <a:xfrm flipV="1">
            <a:off x="3358911" y="2927992"/>
            <a:ext cx="53207" cy="278887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798" y="3221235"/>
            <a:ext cx="2667307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ОБЩЕСТВО</a:t>
            </a:r>
            <a:endParaRPr lang="ru-RU" altLang="ru-RU" dirty="0"/>
          </a:p>
        </p:txBody>
      </p:sp>
      <p:cxnSp>
        <p:nvCxnSpPr>
          <p:cNvPr id="10" name="Прямая со стрелкой 9"/>
          <p:cNvCxnSpPr>
            <a:stCxn id="816" idx="0"/>
            <a:endCxn id="15" idx="2"/>
          </p:cNvCxnSpPr>
          <p:nvPr/>
        </p:nvCxnSpPr>
        <p:spPr>
          <a:xfrm flipH="1" flipV="1">
            <a:off x="4199185" y="2818412"/>
            <a:ext cx="372815" cy="411428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687017" y="1802749"/>
            <a:ext cx="3024336" cy="1015663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МЕДИЦИНА, ОБРАЗОВАНИЕ, СОЦЗАЩИТА</a:t>
            </a:r>
            <a:endParaRPr lang="ru-RU" altLang="ru-RU" dirty="0"/>
          </a:p>
        </p:txBody>
      </p:sp>
      <p:cxnSp>
        <p:nvCxnSpPr>
          <p:cNvPr id="236" name="Прямая со стрелкой 235"/>
          <p:cNvCxnSpPr>
            <a:stCxn id="7" idx="2"/>
            <a:endCxn id="820" idx="0"/>
          </p:cNvCxnSpPr>
          <p:nvPr/>
        </p:nvCxnSpPr>
        <p:spPr>
          <a:xfrm>
            <a:off x="1421452" y="3621345"/>
            <a:ext cx="1099826" cy="2381732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5364088" y="6003077"/>
            <a:ext cx="2736304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ИНФОРМАЦИЯ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39242" idx="2"/>
            <a:endCxn id="244" idx="0"/>
          </p:cNvCxnSpPr>
          <p:nvPr/>
        </p:nvCxnSpPr>
        <p:spPr>
          <a:xfrm>
            <a:off x="4579308" y="5230716"/>
            <a:ext cx="2152932" cy="772361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9"/>
          <p:cNvSpPr txBox="1">
            <a:spLocks noChangeArrowheads="1"/>
          </p:cNvSpPr>
          <p:nvPr/>
        </p:nvSpPr>
        <p:spPr bwMode="auto">
          <a:xfrm>
            <a:off x="2637657" y="322784"/>
            <a:ext cx="3374503" cy="1015663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АНАЛИТИКА, ОТЧЕТЫ, РЕКОМЕНДАЦИИ</a:t>
            </a:r>
            <a:endParaRPr lang="ru-RU" altLang="ru-RU" dirty="0"/>
          </a:p>
        </p:txBody>
      </p:sp>
      <p:cxnSp>
        <p:nvCxnSpPr>
          <p:cNvPr id="247" name="Прямая со стрелкой 246"/>
          <p:cNvCxnSpPr>
            <a:stCxn id="244" idx="0"/>
            <a:endCxn id="39243" idx="2"/>
          </p:cNvCxnSpPr>
          <p:nvPr/>
        </p:nvCxnSpPr>
        <p:spPr>
          <a:xfrm flipV="1">
            <a:off x="6732240" y="5213159"/>
            <a:ext cx="1088319" cy="789918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246" idx="1"/>
            <a:endCxn id="7" idx="0"/>
          </p:cNvCxnSpPr>
          <p:nvPr/>
        </p:nvCxnSpPr>
        <p:spPr>
          <a:xfrm flipH="1">
            <a:off x="1421452" y="830616"/>
            <a:ext cx="1216205" cy="2390619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9"/>
          <p:cNvSpPr txBox="1">
            <a:spLocks noChangeArrowheads="1"/>
          </p:cNvSpPr>
          <p:nvPr/>
        </p:nvSpPr>
        <p:spPr bwMode="auto">
          <a:xfrm>
            <a:off x="6538101" y="3221235"/>
            <a:ext cx="2564913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КОНТРОЛЬ</a:t>
            </a:r>
            <a:endParaRPr lang="ru-RU" altLang="ru-RU" dirty="0"/>
          </a:p>
        </p:txBody>
      </p:sp>
      <p:pic>
        <p:nvPicPr>
          <p:cNvPr id="39242" name="Picture 18" descr="D:\Work\002) WORK\2019\2019-11-Новосибирск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29950"/>
            <a:ext cx="2606904" cy="16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43" name="Picture 19" descr="D:\Work\002) WORK\2019\2019-11-Новосибирск\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2" y="3626577"/>
            <a:ext cx="2564913" cy="15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" name="Text Box 9"/>
          <p:cNvSpPr txBox="1">
            <a:spLocks noChangeArrowheads="1"/>
          </p:cNvSpPr>
          <p:nvPr/>
        </p:nvSpPr>
        <p:spPr bwMode="auto">
          <a:xfrm>
            <a:off x="3268548" y="3229840"/>
            <a:ext cx="2606904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БЮДЖЕТ</a:t>
            </a:r>
            <a:endParaRPr lang="ru-RU" altLang="ru-RU" dirty="0"/>
          </a:p>
        </p:txBody>
      </p:sp>
      <p:sp>
        <p:nvSpPr>
          <p:cNvPr id="820" name="Text Box 9"/>
          <p:cNvSpPr txBox="1">
            <a:spLocks noChangeArrowheads="1"/>
          </p:cNvSpPr>
          <p:nvPr/>
        </p:nvSpPr>
        <p:spPr bwMode="auto">
          <a:xfrm>
            <a:off x="1187624" y="6003077"/>
            <a:ext cx="2667307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НАЛОГИ</a:t>
            </a:r>
            <a:endParaRPr lang="ru-RU" altLang="ru-RU" dirty="0"/>
          </a:p>
        </p:txBody>
      </p:sp>
      <p:cxnSp>
        <p:nvCxnSpPr>
          <p:cNvPr id="825" name="Прямая со стрелкой 824"/>
          <p:cNvCxnSpPr>
            <a:stCxn id="15" idx="1"/>
            <a:endCxn id="7" idx="0"/>
          </p:cNvCxnSpPr>
          <p:nvPr/>
        </p:nvCxnSpPr>
        <p:spPr>
          <a:xfrm flipH="1">
            <a:off x="1421452" y="2310581"/>
            <a:ext cx="1265565" cy="910654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Прямая со стрелкой 832"/>
          <p:cNvCxnSpPr>
            <a:stCxn id="820" idx="0"/>
            <a:endCxn id="39242" idx="2"/>
          </p:cNvCxnSpPr>
          <p:nvPr/>
        </p:nvCxnSpPr>
        <p:spPr>
          <a:xfrm flipV="1">
            <a:off x="2521278" y="5230716"/>
            <a:ext cx="2058030" cy="772361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" name="Прямая со стрелкой 865"/>
          <p:cNvCxnSpPr>
            <a:stCxn id="249" idx="0"/>
            <a:endCxn id="246" idx="3"/>
          </p:cNvCxnSpPr>
          <p:nvPr/>
        </p:nvCxnSpPr>
        <p:spPr>
          <a:xfrm flipH="1" flipV="1">
            <a:off x="6012160" y="830616"/>
            <a:ext cx="1808398" cy="2390619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2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39" name="Picture 16" descr="D:\Work\002) WORK\2019\2019-11-Новосибирск\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1" y="5436456"/>
            <a:ext cx="3144628" cy="14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" name="Picture 10" descr="D:\Work\002) WORK\2019\2019-11-Новосибирск\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35" y="3568340"/>
            <a:ext cx="1823333" cy="10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" name="Picture 11" descr="D:\Work\002) WORK\2019\2019-11-Новосибирск\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321"/>
            <a:ext cx="3125518" cy="20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2" name="Прямая со стрелкой 231"/>
          <p:cNvCxnSpPr>
            <a:stCxn id="679" idx="2"/>
            <a:endCxn id="231" idx="0"/>
          </p:cNvCxnSpPr>
          <p:nvPr/>
        </p:nvCxnSpPr>
        <p:spPr>
          <a:xfrm>
            <a:off x="3904055" y="2798077"/>
            <a:ext cx="249246" cy="37015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3B7159-40DE-49EC-9739-94277FF5CA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78444" y="969217"/>
            <a:ext cx="1454747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АКТ</a:t>
            </a:r>
            <a:endParaRPr lang="ru-RU" altLang="ru-RU" dirty="0"/>
          </a:p>
        </p:txBody>
      </p:sp>
      <p:cxnSp>
        <p:nvCxnSpPr>
          <p:cNvPr id="10" name="Прямая со стрелкой 9"/>
          <p:cNvCxnSpPr>
            <a:stCxn id="15" idx="3"/>
            <a:endCxn id="7" idx="1"/>
          </p:cNvCxnSpPr>
          <p:nvPr/>
        </p:nvCxnSpPr>
        <p:spPr>
          <a:xfrm>
            <a:off x="2758669" y="815329"/>
            <a:ext cx="419775" cy="35394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461386"/>
            <a:ext cx="2758669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ПЕРВИЧНЫЕ ДОКУМЕНТЫ</a:t>
            </a:r>
            <a:endParaRPr lang="ru-RU" altLang="ru-RU" dirty="0"/>
          </a:p>
        </p:txBody>
      </p:sp>
      <p:sp>
        <p:nvSpPr>
          <p:cNvPr id="200" name="Text Box 4"/>
          <p:cNvSpPr txBox="1">
            <a:spLocks noChangeArrowheads="1"/>
          </p:cNvSpPr>
          <p:nvPr/>
        </p:nvSpPr>
        <p:spPr bwMode="auto">
          <a:xfrm>
            <a:off x="-11516" y="-2372"/>
            <a:ext cx="4907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FF6600"/>
                </a:solidFill>
                <a:latin typeface="Kozuka Gothic Pr6N H" pitchFamily="34" charset="-128"/>
                <a:ea typeface="Kozuka Gothic Pr6N H" pitchFamily="34" charset="-128"/>
              </a:rPr>
              <a:t>БУКВАЛЬНО ВЧЕРА</a:t>
            </a:r>
            <a:endParaRPr lang="ru-RU" altLang="ru-RU" sz="2400" b="1" i="1" dirty="0">
              <a:solidFill>
                <a:srgbClr val="FF6600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231" name="Text Box 9"/>
          <p:cNvSpPr txBox="1">
            <a:spLocks noChangeArrowheads="1"/>
          </p:cNvSpPr>
          <p:nvPr/>
        </p:nvSpPr>
        <p:spPr bwMode="auto">
          <a:xfrm>
            <a:off x="3229046" y="3168230"/>
            <a:ext cx="1848509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ОТЧЕТ</a:t>
            </a:r>
            <a:endParaRPr lang="ru-RU" altLang="ru-RU" dirty="0"/>
          </a:p>
        </p:txBody>
      </p:sp>
      <p:sp>
        <p:nvSpPr>
          <p:cNvPr id="235" name="Text Box 9"/>
          <p:cNvSpPr txBox="1">
            <a:spLocks noChangeArrowheads="1"/>
          </p:cNvSpPr>
          <p:nvPr/>
        </p:nvSpPr>
        <p:spPr bwMode="auto">
          <a:xfrm>
            <a:off x="-11516" y="4360529"/>
            <a:ext cx="3125518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АРХИВ</a:t>
            </a:r>
            <a:endParaRPr lang="ru-RU" altLang="ru-RU" dirty="0"/>
          </a:p>
        </p:txBody>
      </p:sp>
      <p:cxnSp>
        <p:nvCxnSpPr>
          <p:cNvPr id="236" name="Прямая со стрелкой 235"/>
          <p:cNvCxnSpPr>
            <a:stCxn id="681" idx="2"/>
            <a:endCxn id="682" idx="3"/>
          </p:cNvCxnSpPr>
          <p:nvPr/>
        </p:nvCxnSpPr>
        <p:spPr>
          <a:xfrm flipH="1">
            <a:off x="3125518" y="4656642"/>
            <a:ext cx="1027784" cy="1159519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 Box 9"/>
          <p:cNvSpPr txBox="1">
            <a:spLocks noChangeArrowheads="1"/>
          </p:cNvSpPr>
          <p:nvPr/>
        </p:nvSpPr>
        <p:spPr bwMode="auto">
          <a:xfrm>
            <a:off x="6854285" y="461386"/>
            <a:ext cx="2259658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ОБЪЕКТ КОНТРОЛЯ</a:t>
            </a:r>
            <a:endParaRPr lang="ru-RU" altLang="ru-RU" dirty="0"/>
          </a:p>
        </p:txBody>
      </p:sp>
      <p:sp>
        <p:nvSpPr>
          <p:cNvPr id="244" name="Text Box 9"/>
          <p:cNvSpPr txBox="1">
            <a:spLocks noChangeArrowheads="1"/>
          </p:cNvSpPr>
          <p:nvPr/>
        </p:nvSpPr>
        <p:spPr bwMode="auto">
          <a:xfrm>
            <a:off x="5258502" y="2306456"/>
            <a:ext cx="1656184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ФАЙЛЫ</a:t>
            </a:r>
            <a:endParaRPr lang="ru-RU" altLang="ru-RU" dirty="0"/>
          </a:p>
        </p:txBody>
      </p:sp>
      <p:cxnSp>
        <p:nvCxnSpPr>
          <p:cNvPr id="245" name="Прямая со стрелкой 244"/>
          <p:cNvCxnSpPr>
            <a:stCxn id="39200" idx="1"/>
            <a:endCxn id="244" idx="0"/>
          </p:cNvCxnSpPr>
          <p:nvPr/>
        </p:nvCxnSpPr>
        <p:spPr>
          <a:xfrm flipH="1">
            <a:off x="6086594" y="1672686"/>
            <a:ext cx="767691" cy="633770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9"/>
          <p:cNvSpPr txBox="1">
            <a:spLocks noChangeArrowheads="1"/>
          </p:cNvSpPr>
          <p:nvPr/>
        </p:nvSpPr>
        <p:spPr bwMode="auto">
          <a:xfrm>
            <a:off x="7399830" y="2352623"/>
            <a:ext cx="1728193" cy="707886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БАЗА ДАННЫХ</a:t>
            </a:r>
            <a:endParaRPr lang="ru-RU" altLang="ru-RU" dirty="0"/>
          </a:p>
        </p:txBody>
      </p:sp>
      <p:cxnSp>
        <p:nvCxnSpPr>
          <p:cNvPr id="247" name="Прямая со стрелкой 246"/>
          <p:cNvCxnSpPr>
            <a:stCxn id="244" idx="3"/>
            <a:endCxn id="246" idx="1"/>
          </p:cNvCxnSpPr>
          <p:nvPr/>
        </p:nvCxnSpPr>
        <p:spPr>
          <a:xfrm>
            <a:off x="6914686" y="2506511"/>
            <a:ext cx="485144" cy="200055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39232" idx="1"/>
            <a:endCxn id="249" idx="0"/>
          </p:cNvCxnSpPr>
          <p:nvPr/>
        </p:nvCxnSpPr>
        <p:spPr>
          <a:xfrm flipH="1">
            <a:off x="6086594" y="4029660"/>
            <a:ext cx="1313235" cy="1006686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9"/>
          <p:cNvSpPr txBox="1">
            <a:spLocks noChangeArrowheads="1"/>
          </p:cNvSpPr>
          <p:nvPr/>
        </p:nvSpPr>
        <p:spPr bwMode="auto">
          <a:xfrm>
            <a:off x="4540654" y="5036346"/>
            <a:ext cx="3091880" cy="400110"/>
          </a:xfrm>
          <a:prstGeom prst="rect">
            <a:avLst/>
          </a:prstGeom>
          <a:solidFill>
            <a:srgbClr val="660033">
              <a:alpha val="65000"/>
            </a:srgbClr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РЕПОЗИТОРИЙ</a:t>
            </a:r>
            <a:endParaRPr lang="ru-RU" altLang="ru-RU" dirty="0"/>
          </a:p>
        </p:txBody>
      </p:sp>
      <p:sp>
        <p:nvSpPr>
          <p:cNvPr id="574" name="Text Box 4"/>
          <p:cNvSpPr txBox="1">
            <a:spLocks noChangeArrowheads="1"/>
          </p:cNvSpPr>
          <p:nvPr/>
        </p:nvSpPr>
        <p:spPr bwMode="auto">
          <a:xfrm>
            <a:off x="5524556" y="-34127"/>
            <a:ext cx="3619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4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>
                <a:solidFill>
                  <a:srgbClr val="FF6600"/>
                </a:solidFill>
              </a:rPr>
              <a:t>УЖЕ СЕГОДНЯ</a:t>
            </a:r>
            <a:endParaRPr lang="ru-RU" altLang="ru-RU" dirty="0">
              <a:solidFill>
                <a:srgbClr val="FF6600"/>
              </a:solidFill>
            </a:endParaRPr>
          </a:p>
        </p:txBody>
      </p:sp>
      <p:pic>
        <p:nvPicPr>
          <p:cNvPr id="679" name="Picture 9" descr="D:\Work\002) WORK\2019\2019-11-Новосибирск\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80" y="136932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" name="Picture 12" descr="D:\Work\002) WORK\2019\2019-11-Новосибирск\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0" y="1185296"/>
            <a:ext cx="2778049" cy="19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00" name="Picture 13" descr="D:\Work\002) WORK\2019\2019-11-Новосибирск\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85" y="1176184"/>
            <a:ext cx="2259658" cy="9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9" name="Picture 14" descr="D:\Work\002) WORK\2019\2019-11-Новосибирск\0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63" y="2706566"/>
            <a:ext cx="1673323" cy="1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32" name="Picture 15" descr="D:\Work\002) WORK\2019\2019-11-Новосибирск\0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9" y="3084644"/>
            <a:ext cx="1728193" cy="18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1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E07490-1298-4D20-A060-0CE57E2F791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07504" y="2661966"/>
            <a:ext cx="1907703" cy="1323439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СУБД (СЕРВЕР)- </a:t>
            </a:r>
            <a:r>
              <a:rPr lang="en-US" altLang="ru-RU" dirty="0" smtClean="0"/>
              <a:t>ORACLE 11g R2 (WIN32)</a:t>
            </a:r>
            <a:endParaRPr lang="ru-RU" altLang="ru-RU" dirty="0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292068" y="323450"/>
            <a:ext cx="3190187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WAREHOUSE </a:t>
            </a:r>
            <a:r>
              <a:rPr lang="ru-RU" altLang="ru-RU" dirty="0" smtClean="0"/>
              <a:t>(РЕПОЗИТОРИЙ</a:t>
            </a:r>
            <a:r>
              <a:rPr lang="en-US" altLang="ru-RU" dirty="0" smtClean="0"/>
              <a:t>)</a:t>
            </a:r>
            <a:endParaRPr lang="ru-RU" altLang="ru-RU" dirty="0"/>
          </a:p>
        </p:txBody>
      </p:sp>
      <p:pic>
        <p:nvPicPr>
          <p:cNvPr id="42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05" y="2469123"/>
            <a:ext cx="3134391" cy="2067009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3779913" y="5589240"/>
            <a:ext cx="2448272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КЛИЕНТ, </a:t>
            </a:r>
            <a:r>
              <a:rPr lang="en-US" altLang="ru-RU" dirty="0" smtClean="0"/>
              <a:t>PL/SQL</a:t>
            </a:r>
            <a:r>
              <a:rPr lang="ru-RU" altLang="ru-RU" dirty="0" smtClean="0"/>
              <a:t>,</a:t>
            </a:r>
            <a:r>
              <a:rPr lang="en-US" altLang="ru-RU" dirty="0" smtClean="0"/>
              <a:t> JAVA, </a:t>
            </a:r>
            <a:r>
              <a:rPr lang="ru-RU" altLang="ru-RU" dirty="0" smtClean="0"/>
              <a:t>...</a:t>
            </a:r>
            <a:endParaRPr lang="ru-RU" altLang="ru-RU" dirty="0"/>
          </a:p>
        </p:txBody>
      </p:sp>
      <p:cxnSp>
        <p:nvCxnSpPr>
          <p:cNvPr id="46" name="Прямая со стрелкой 45"/>
          <p:cNvCxnSpPr>
            <a:stCxn id="41" idx="2"/>
            <a:endCxn id="61" idx="0"/>
          </p:cNvCxnSpPr>
          <p:nvPr/>
        </p:nvCxnSpPr>
        <p:spPr>
          <a:xfrm flipH="1">
            <a:off x="4438901" y="1031336"/>
            <a:ext cx="448261" cy="729901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9" idx="3"/>
            <a:endCxn id="42" idx="1"/>
          </p:cNvCxnSpPr>
          <p:nvPr/>
        </p:nvCxnSpPr>
        <p:spPr>
          <a:xfrm>
            <a:off x="2015207" y="3323686"/>
            <a:ext cx="856498" cy="178942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843808" y="1761237"/>
            <a:ext cx="3190186" cy="707886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РАБОЧАЯ СТАНЦИЯ </a:t>
            </a:r>
            <a:r>
              <a:rPr lang="en-US" altLang="ru-RU" dirty="0" smtClean="0"/>
              <a:t>(WIN32)</a:t>
            </a:r>
            <a:endParaRPr lang="ru-RU" altLang="ru-RU" dirty="0"/>
          </a:p>
        </p:txBody>
      </p:sp>
      <p:cxnSp>
        <p:nvCxnSpPr>
          <p:cNvPr id="66" name="Прямая со стрелкой 65"/>
          <p:cNvCxnSpPr>
            <a:stCxn id="39" idx="0"/>
            <a:endCxn id="41" idx="1"/>
          </p:cNvCxnSpPr>
          <p:nvPr/>
        </p:nvCxnSpPr>
        <p:spPr>
          <a:xfrm flipV="1">
            <a:off x="1061356" y="677393"/>
            <a:ext cx="2230712" cy="1984573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9" idx="2"/>
            <a:endCxn id="44" idx="1"/>
          </p:cNvCxnSpPr>
          <p:nvPr/>
        </p:nvCxnSpPr>
        <p:spPr>
          <a:xfrm>
            <a:off x="1061356" y="3985405"/>
            <a:ext cx="2718557" cy="1957778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4" idx="0"/>
            <a:endCxn id="42" idx="2"/>
          </p:cNvCxnSpPr>
          <p:nvPr/>
        </p:nvCxnSpPr>
        <p:spPr>
          <a:xfrm flipH="1" flipV="1">
            <a:off x="4438901" y="4536132"/>
            <a:ext cx="565148" cy="1053108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7291323" y="2483024"/>
            <a:ext cx="1728192" cy="1323439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ru-RU" dirty="0" smtClean="0"/>
              <a:t>DEVELOPERS &amp; TOOLS (ORACLE FORMS)</a:t>
            </a:r>
            <a:endParaRPr lang="ru-RU" altLang="ru-RU" dirty="0"/>
          </a:p>
        </p:txBody>
      </p:sp>
      <p:cxnSp>
        <p:nvCxnSpPr>
          <p:cNvPr id="80" name="Прямая со стрелкой 79"/>
          <p:cNvCxnSpPr>
            <a:stCxn id="79" idx="1"/>
            <a:endCxn id="42" idx="3"/>
          </p:cNvCxnSpPr>
          <p:nvPr/>
        </p:nvCxnSpPr>
        <p:spPr>
          <a:xfrm flipH="1">
            <a:off x="6006096" y="3144744"/>
            <a:ext cx="1285227" cy="357884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4" idx="3"/>
            <a:endCxn id="79" idx="2"/>
          </p:cNvCxnSpPr>
          <p:nvPr/>
        </p:nvCxnSpPr>
        <p:spPr>
          <a:xfrm flipV="1">
            <a:off x="6228185" y="3806463"/>
            <a:ext cx="1927234" cy="2136720"/>
          </a:xfrm>
          <a:prstGeom prst="straightConnector1">
            <a:avLst/>
          </a:prstGeom>
          <a:ln w="114300">
            <a:solidFill>
              <a:srgbClr val="000099">
                <a:alpha val="5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8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Work\002) WORK\2019\2019-11-Новосибирск\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5"/>
            <a:ext cx="6228183" cy="66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E07490-1298-4D20-A060-0CE57E2F791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Новосибирск, </a:t>
            </a:r>
            <a:r>
              <a:rPr lang="ru-RU" altLang="ru-RU" sz="2000" b="1" i="1" dirty="0" smtClean="0">
                <a:solidFill>
                  <a:srgbClr val="666699"/>
                </a:solidFill>
                <a:latin typeface="Comic Sans MS" pitchFamily="66" charset="0"/>
              </a:rPr>
              <a:t>ноябрь 2019 </a:t>
            </a:r>
            <a:r>
              <a:rPr lang="ru-RU" altLang="ru-RU" sz="2000" b="1" i="1" dirty="0">
                <a:solidFill>
                  <a:srgbClr val="666699"/>
                </a:solidFill>
                <a:latin typeface="Comic Sans MS" pitchFamily="66" charset="0"/>
              </a:rPr>
              <a:t>года</a:t>
            </a:r>
          </a:p>
        </p:txBody>
      </p:sp>
      <p:pic>
        <p:nvPicPr>
          <p:cNvPr id="40963" name="Picture 3" descr="D:\Work\002) WORK\2019\2019-11-Новосибирск\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0402"/>
            <a:ext cx="2127671" cy="62325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D:\Work\002) WORK\2019\2019-11-Новосибирск\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96109"/>
            <a:ext cx="2078300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0963" idx="2"/>
          </p:cNvCxnSpPr>
          <p:nvPr/>
        </p:nvCxnSpPr>
        <p:spPr>
          <a:xfrm flipH="1">
            <a:off x="3347864" y="5273659"/>
            <a:ext cx="1495884" cy="1187466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0964" idx="1"/>
          </p:cNvCxnSpPr>
          <p:nvPr/>
        </p:nvCxnSpPr>
        <p:spPr>
          <a:xfrm flipH="1">
            <a:off x="4095806" y="5820145"/>
            <a:ext cx="980250" cy="61985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15206" y="476672"/>
            <a:ext cx="3028794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РЕПОЗИТОРИЙ</a:t>
            </a:r>
            <a:endParaRPr lang="ru-RU" altLang="ru-RU" dirty="0"/>
          </a:p>
        </p:txBody>
      </p:sp>
      <p:pic>
        <p:nvPicPr>
          <p:cNvPr id="13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8526"/>
            <a:ext cx="1907274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0" y="2186530"/>
            <a:ext cx="190770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СЕРВЕР</a:t>
            </a:r>
            <a:endParaRPr lang="ru-RU" altLang="ru-RU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074564" y="3573016"/>
            <a:ext cx="1907703" cy="400110"/>
          </a:xfrm>
          <a:prstGeom prst="rect">
            <a:avLst/>
          </a:prstGeom>
          <a:solidFill>
            <a:srgbClr val="333399">
              <a:alpha val="65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2000" b="1" i="1">
                <a:solidFill>
                  <a:srgbClr val="FFC000"/>
                </a:solidFill>
                <a:latin typeface="Kozuka Gothic Pr6N H" pitchFamily="34" charset="-128"/>
                <a:ea typeface="Kozuka Gothic Pr6N H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 smtClean="0"/>
              <a:t>КЛИЕНТ</a:t>
            </a:r>
            <a:endParaRPr lang="ru-RU" altLang="ru-RU" dirty="0"/>
          </a:p>
        </p:txBody>
      </p:sp>
      <p:pic>
        <p:nvPicPr>
          <p:cNvPr id="21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73126"/>
            <a:ext cx="1907274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Work\002) WORK\2019\2019-11-Новосибирск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31" y="2595120"/>
            <a:ext cx="1907274" cy="137800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>
            <a:stCxn id="20" idx="0"/>
            <a:endCxn id="22" idx="3"/>
          </p:cNvCxnSpPr>
          <p:nvPr/>
        </p:nvCxnSpPr>
        <p:spPr>
          <a:xfrm flipH="1" flipV="1">
            <a:off x="6493205" y="3284123"/>
            <a:ext cx="1535211" cy="288893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  <a:endCxn id="21" idx="1"/>
          </p:cNvCxnSpPr>
          <p:nvPr/>
        </p:nvCxnSpPr>
        <p:spPr>
          <a:xfrm>
            <a:off x="5539568" y="3973126"/>
            <a:ext cx="1552712" cy="689003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2" idx="3"/>
            <a:endCxn id="13" idx="2"/>
          </p:cNvCxnSpPr>
          <p:nvPr/>
        </p:nvCxnSpPr>
        <p:spPr>
          <a:xfrm flipV="1">
            <a:off x="6493205" y="2236532"/>
            <a:ext cx="1192672" cy="104759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1"/>
            <a:endCxn id="19" idx="0"/>
          </p:cNvCxnSpPr>
          <p:nvPr/>
        </p:nvCxnSpPr>
        <p:spPr>
          <a:xfrm flipH="1">
            <a:off x="5525852" y="1547529"/>
            <a:ext cx="1206388" cy="639001"/>
          </a:xfrm>
          <a:prstGeom prst="straightConnector1">
            <a:avLst/>
          </a:prstGeom>
          <a:ln w="38100">
            <a:solidFill>
              <a:srgbClr val="0000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31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609</Words>
  <Application>Microsoft Office PowerPoint</Application>
  <PresentationFormat>Экран (4:3)</PresentationFormat>
  <Paragraphs>209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Kozuka Gothic Pr6N H</vt:lpstr>
      <vt:lpstr>Оформление по умолчанию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Малый зал правительства НСО</cp:lastModifiedBy>
  <cp:revision>666</cp:revision>
  <dcterms:created xsi:type="dcterms:W3CDTF">2014-09-23T03:55:37Z</dcterms:created>
  <dcterms:modified xsi:type="dcterms:W3CDTF">2019-11-07T05:48:34Z</dcterms:modified>
</cp:coreProperties>
</file>