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4" autoAdjust="0"/>
  </p:normalViewPr>
  <p:slideViewPr>
    <p:cSldViewPr>
      <p:cViewPr varScale="1">
        <p:scale>
          <a:sx n="88" d="100"/>
          <a:sy n="88" d="100"/>
        </p:scale>
        <p:origin x="-912" y="-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521-6BC1-4B8E-A0D9-322860C6BA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8781-534F-459A-98FB-DD51037A1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521-6BC1-4B8E-A0D9-322860C6BA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8781-534F-459A-98FB-DD51037A1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521-6BC1-4B8E-A0D9-322860C6BA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8781-534F-459A-98FB-DD51037A1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521-6BC1-4B8E-A0D9-322860C6BA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8781-534F-459A-98FB-DD51037A1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521-6BC1-4B8E-A0D9-322860C6BA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8781-534F-459A-98FB-DD51037A1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521-6BC1-4B8E-A0D9-322860C6BA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8781-534F-459A-98FB-DD51037A1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521-6BC1-4B8E-A0D9-322860C6BA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8781-534F-459A-98FB-DD51037A1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521-6BC1-4B8E-A0D9-322860C6BA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8781-534F-459A-98FB-DD51037A1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521-6BC1-4B8E-A0D9-322860C6BA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8781-534F-459A-98FB-DD51037A1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521-6BC1-4B8E-A0D9-322860C6BA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8781-534F-459A-98FB-DD51037A1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E521-6BC1-4B8E-A0D9-322860C6BA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8781-534F-459A-98FB-DD51037A1C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2E521-6BC1-4B8E-A0D9-322860C6BA3F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88781-534F-459A-98FB-DD51037A1C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6864" cy="20882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Внешний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финансовый контроль в условиях цифровизации государственного управления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805264"/>
            <a:ext cx="3632448" cy="93610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контрольно-счетной палаты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Волгоградской области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Дьяченко И.А.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3d small people 6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980728"/>
            <a:ext cx="1412776" cy="1412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-технологии для осуществления деятельности КСО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268760"/>
            <a:ext cx="6192688" cy="93610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автоматизированных решений для текущей деятельности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2492896"/>
            <a:ext cx="8136904" cy="93610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над проектом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концепции развития ГИС ЕСГФК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3717032"/>
            <a:ext cx="3528392" cy="151216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для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решения задачи по обеспечению единства правового обеспечения и методологических подходов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3717032"/>
            <a:ext cx="3779912" cy="136815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хранение данных на «облачных» сервисах вызывает обеспокоенность на предмет сохранности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5517232"/>
            <a:ext cx="8136904" cy="1152128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выделение регионального сегмента ГИС ЕСГФК и его развитие с использованием «облачных» технологий на базе Портала было признано нецелесообразным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427984" y="3789040"/>
            <a:ext cx="288032" cy="1728192"/>
          </a:xfrm>
          <a:prstGeom prst="downArrow">
            <a:avLst>
              <a:gd name="adj1" fmla="val 50000"/>
              <a:gd name="adj2" fmla="val 1631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817069">
            <a:off x="4674933" y="3357843"/>
            <a:ext cx="288032" cy="107278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581158">
            <a:off x="4155079" y="3363301"/>
            <a:ext cx="288032" cy="11089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IT</a:t>
            </a:r>
            <a:r>
              <a:rPr lang="ru-RU" sz="3200" b="1" dirty="0"/>
              <a:t>-технологии, как инструмент для проведения контрольных и экспертно-аналитических мероприятий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772816"/>
            <a:ext cx="6480720" cy="1512168"/>
          </a:xfrm>
          <a:prstGeom prst="roundRect">
            <a:avLst/>
          </a:prstGeom>
          <a:gradFill>
            <a:gsLst>
              <a:gs pos="0">
                <a:srgbClr val="5E9EFF">
                  <a:alpha val="3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доступ </a:t>
            </a:r>
            <a:r>
              <a:rPr lang="ru-RU" sz="2000" dirty="0">
                <a:solidFill>
                  <a:schemeClr val="tx1"/>
                </a:solidFill>
              </a:rPr>
              <a:t>к информации о ходе реализации национальных </a:t>
            </a:r>
            <a:r>
              <a:rPr lang="ru-RU" sz="2000" dirty="0" smtClean="0">
                <a:solidFill>
                  <a:schemeClr val="tx1"/>
                </a:solidFill>
              </a:rPr>
              <a:t>проектов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(в рамках «</a:t>
            </a:r>
            <a:r>
              <a:rPr lang="ru-RU" sz="2000" dirty="0">
                <a:solidFill>
                  <a:schemeClr val="tx1"/>
                </a:solidFill>
              </a:rPr>
              <a:t>Электронного бюджета</a:t>
            </a:r>
            <a:r>
              <a:rPr lang="ru-RU" sz="2000" dirty="0" smtClean="0">
                <a:solidFill>
                  <a:schemeClr val="tx1"/>
                </a:solidFill>
              </a:rPr>
              <a:t>»)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4221088"/>
            <a:ext cx="6408712" cy="1656184"/>
          </a:xfrm>
          <a:prstGeom prst="roundRect">
            <a:avLst/>
          </a:prstGeom>
          <a:gradFill>
            <a:gsLst>
              <a:gs pos="0">
                <a:srgbClr val="5E9EFF">
                  <a:alpha val="3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единая методика </a:t>
            </a:r>
            <a:r>
              <a:rPr lang="ru-RU" dirty="0">
                <a:solidFill>
                  <a:schemeClr val="tx1"/>
                </a:solidFill>
              </a:rPr>
              <a:t>проведения контрольных и экспертно-аналитических мероприятий для получения сопоставимых данных</a:t>
            </a:r>
          </a:p>
        </p:txBody>
      </p:sp>
      <p:pic>
        <p:nvPicPr>
          <p:cNvPr id="6" name="Рисунок 5" descr="fushk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844824"/>
            <a:ext cx="1538827" cy="1346474"/>
          </a:xfrm>
          <a:prstGeom prst="rect">
            <a:avLst/>
          </a:prstGeom>
        </p:spPr>
      </p:pic>
      <p:pic>
        <p:nvPicPr>
          <p:cNvPr id="7" name="Рисунок 6" descr="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4293096"/>
            <a:ext cx="2160240" cy="157132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11760" y="548680"/>
            <a:ext cx="6480720" cy="2160240"/>
          </a:xfrm>
          <a:prstGeom prst="roundRect">
            <a:avLst/>
          </a:prstGeom>
          <a:gradFill>
            <a:gsLst>
              <a:gs pos="0">
                <a:srgbClr val="5E9EFF">
                  <a:alpha val="3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закрепление </a:t>
            </a:r>
            <a:r>
              <a:rPr lang="ru-RU" sz="2000" dirty="0">
                <a:solidFill>
                  <a:schemeClr val="tx1"/>
                </a:solidFill>
              </a:rPr>
              <a:t>в нормативных актах возможности для КСО получать удаленный доступ к информационным системам государственных </a:t>
            </a:r>
            <a:r>
              <a:rPr lang="ru-RU" sz="2000" dirty="0" smtClean="0">
                <a:solidFill>
                  <a:schemeClr val="tx1"/>
                </a:solidFill>
              </a:rPr>
              <a:t>органов;</a:t>
            </a: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 обязательная разработка специальных </a:t>
            </a:r>
            <a:r>
              <a:rPr lang="ru-RU" sz="2000" dirty="0">
                <a:solidFill>
                  <a:schemeClr val="tx1"/>
                </a:solidFill>
              </a:rPr>
              <a:t>интерфейсов и </a:t>
            </a:r>
            <a:r>
              <a:rPr lang="ru-RU" sz="2000" dirty="0" smtClean="0">
                <a:solidFill>
                  <a:schemeClr val="tx1"/>
                </a:solidFill>
              </a:rPr>
              <a:t>модулей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fushk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1538827" cy="134647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483768" y="3501008"/>
            <a:ext cx="6480720" cy="2160240"/>
          </a:xfrm>
          <a:prstGeom prst="roundRect">
            <a:avLst/>
          </a:prstGeom>
          <a:gradFill>
            <a:gsLst>
              <a:gs pos="0">
                <a:srgbClr val="5E9EFF">
                  <a:alpha val="3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разработка инструментария, определяющего </a:t>
            </a:r>
            <a:r>
              <a:rPr lang="ru-RU" sz="2000" dirty="0">
                <a:solidFill>
                  <a:schemeClr val="tx1"/>
                </a:solidFill>
              </a:rPr>
              <a:t>показатели, которые характеризовали бы результаты экспертиз и контроля национальных проектов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>
                <a:solidFill>
                  <a:schemeClr val="tx1"/>
                </a:solidFill>
              </a:rPr>
              <a:t>наработка типовых методик (технологических решений)</a:t>
            </a:r>
          </a:p>
        </p:txBody>
      </p:sp>
      <p:pic>
        <p:nvPicPr>
          <p:cNvPr id="7" name="Рисунок 6" descr="articles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01008"/>
            <a:ext cx="2016224" cy="220978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расходов на цифровизацию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484784"/>
            <a:ext cx="4320480" cy="108012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27000" h="127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кадров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784" y="4941168"/>
            <a:ext cx="4752528" cy="136815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27000" h="127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обучения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771800" y="2564904"/>
            <a:ext cx="1944216" cy="2376264"/>
          </a:xfrm>
          <a:prstGeom prst="downArrow">
            <a:avLst>
              <a:gd name="adj1" fmla="val 50000"/>
              <a:gd name="adj2" fmla="val 4847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обмен по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итогам мероприятий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30120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создание на Портале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раздела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«Обмен знаниями»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51723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193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Внешний финансовый контроль в условиях цифровизации государственного управления </vt:lpstr>
      <vt:lpstr>IT-технологии для осуществления деятельности КСО </vt:lpstr>
      <vt:lpstr>IT-технологии, как инструмент для проведения контрольных и экспертно-аналитических мероприятий</vt:lpstr>
      <vt:lpstr>Слайд 4</vt:lpstr>
      <vt:lpstr>Контроль расходов на цифровизацию</vt:lpstr>
      <vt:lpstr>Информационный обмен по итогам мероприятий </vt:lpstr>
      <vt:lpstr>Слайд 7</vt:lpstr>
    </vt:vector>
  </TitlesOfParts>
  <Company>Контрольно-счетная палата Волгоградской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Внешний финансовый контроль в условиях цифровизации государственного управления</dc:title>
  <dc:creator>Самарцева Оксана Геннадьевна</dc:creator>
  <cp:lastModifiedBy>Самарцева Оксана Геннадьевна</cp:lastModifiedBy>
  <cp:revision>34</cp:revision>
  <dcterms:created xsi:type="dcterms:W3CDTF">2019-11-05T06:54:39Z</dcterms:created>
  <dcterms:modified xsi:type="dcterms:W3CDTF">2019-11-05T11:59:40Z</dcterms:modified>
</cp:coreProperties>
</file>